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Override PartName="/ppt/notesSlides/notesSlide18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4.xml" ContentType="application/vnd.openxmlformats-officedocument.presentationml.slideLayout+xml"/>
  <Override PartName="/ppt/notesSlides/notesSlide16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20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Layouts/slideLayout29.xml" ContentType="application/vnd.openxmlformats-officedocument.presentationml.slideLayout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Default Extension="jpeg" ContentType="image/jpeg"/>
  <Override PartName="/ppt/slideLayouts/slideLayout25.xml" ContentType="application/vnd.openxmlformats-officedocument.presentationml.slideLayout+xml"/>
  <Override PartName="/ppt/notesSlides/notesSlide1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ppt/notesSlides/notesSlide1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notesSlides/notesSlide13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Default Extension="gif" ContentType="image/gif"/>
  <Override PartName="/ppt/notesSlides/notesSlide20.xml" ContentType="application/vnd.openxmlformats-officedocument.presentationml.notesSlide+xml"/>
  <Override PartName="/ppt/notesSlides/notesSlide6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867" r:id="rId2"/>
  </p:sldMasterIdLst>
  <p:notesMasterIdLst>
    <p:notesMasterId r:id="rId23"/>
  </p:notesMasterIdLst>
  <p:handoutMasterIdLst>
    <p:handoutMasterId r:id="rId24"/>
  </p:handoutMasterIdLst>
  <p:sldIdLst>
    <p:sldId id="256" r:id="rId3"/>
    <p:sldId id="483" r:id="rId4"/>
    <p:sldId id="362" r:id="rId5"/>
    <p:sldId id="504" r:id="rId6"/>
    <p:sldId id="503" r:id="rId7"/>
    <p:sldId id="505" r:id="rId8"/>
    <p:sldId id="514" r:id="rId9"/>
    <p:sldId id="467" r:id="rId10"/>
    <p:sldId id="482" r:id="rId11"/>
    <p:sldId id="494" r:id="rId12"/>
    <p:sldId id="495" r:id="rId13"/>
    <p:sldId id="507" r:id="rId14"/>
    <p:sldId id="513" r:id="rId15"/>
    <p:sldId id="496" r:id="rId16"/>
    <p:sldId id="497" r:id="rId17"/>
    <p:sldId id="498" r:id="rId18"/>
    <p:sldId id="501" r:id="rId19"/>
    <p:sldId id="469" r:id="rId20"/>
    <p:sldId id="512" r:id="rId21"/>
    <p:sldId id="462" r:id="rId22"/>
  </p:sldIdLst>
  <p:sldSz cx="9144000" cy="6858000" type="screen4x3"/>
  <p:notesSz cx="6797675" cy="9926638"/>
  <p:defaultTextStyle>
    <a:defPPr>
      <a:defRPr lang="zh-TW"/>
    </a:defPPr>
    <a:lvl1pPr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新細明體" pitchFamily="18" charset="-120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新細明體" pitchFamily="18" charset="-120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新細明體" pitchFamily="18" charset="-120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新細明體" pitchFamily="18" charset="-120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新細明體" pitchFamily="18" charset="-120"/>
        <a:cs typeface="+mn-cs"/>
      </a:defRPr>
    </a:lvl5pPr>
    <a:lvl6pPr marL="2286000" algn="l" defTabSz="914400" rtl="0" eaLnBrk="1" latinLnBrk="0" hangingPunct="1">
      <a:defRPr kumimoji="1" kern="1200">
        <a:solidFill>
          <a:schemeClr val="tx1"/>
        </a:solidFill>
        <a:latin typeface="Arial" charset="0"/>
        <a:ea typeface="新細明體" pitchFamily="18" charset="-120"/>
        <a:cs typeface="+mn-cs"/>
      </a:defRPr>
    </a:lvl6pPr>
    <a:lvl7pPr marL="2743200" algn="l" defTabSz="914400" rtl="0" eaLnBrk="1" latinLnBrk="0" hangingPunct="1">
      <a:defRPr kumimoji="1" kern="1200">
        <a:solidFill>
          <a:schemeClr val="tx1"/>
        </a:solidFill>
        <a:latin typeface="Arial" charset="0"/>
        <a:ea typeface="新細明體" pitchFamily="18" charset="-120"/>
        <a:cs typeface="+mn-cs"/>
      </a:defRPr>
    </a:lvl7pPr>
    <a:lvl8pPr marL="3200400" algn="l" defTabSz="914400" rtl="0" eaLnBrk="1" latinLnBrk="0" hangingPunct="1">
      <a:defRPr kumimoji="1" kern="1200">
        <a:solidFill>
          <a:schemeClr val="tx1"/>
        </a:solidFill>
        <a:latin typeface="Arial" charset="0"/>
        <a:ea typeface="新細明體" pitchFamily="18" charset="-120"/>
        <a:cs typeface="+mn-cs"/>
      </a:defRPr>
    </a:lvl8pPr>
    <a:lvl9pPr marL="3657600" algn="l" defTabSz="914400" rtl="0" eaLnBrk="1" latinLnBrk="0" hangingPunct="1">
      <a:defRPr kumimoji="1" kern="1200">
        <a:solidFill>
          <a:schemeClr val="tx1"/>
        </a:solidFill>
        <a:latin typeface="Arial" charset="0"/>
        <a:ea typeface="新細明體" pitchFamily="18" charset="-120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</p:showPr>
  <p:clrMru>
    <a:srgbClr val="8C3FC5"/>
    <a:srgbClr val="FFFFFF"/>
    <a:srgbClr val="000000"/>
    <a:srgbClr val="FFFFCC"/>
    <a:srgbClr val="0000FF"/>
    <a:srgbClr val="00B050"/>
    <a:srgbClr val="31859C"/>
    <a:srgbClr val="8368A4"/>
    <a:srgbClr val="733898"/>
    <a:srgbClr val="FF9933"/>
  </p:clrMru>
</p:presentationPr>
</file>

<file path=ppt/tableStyles.xml><?xml version="1.0" encoding="utf-8"?>
<a:tblStyleLst xmlns:a="http://schemas.openxmlformats.org/drawingml/2006/main" def="{5C22544A-7EE6-4342-B048-85BDC9FD1C3A}">
  <a:tblStyle styleId="{5FD0F851-EC5A-4D38-B0AD-8093EC10F338}" styleName="淺色樣式 1 - 輔色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3B4B98B0-60AC-42C2-AFA5-B58CD77FA1E5}" styleName="淺色樣式 1 - 輔色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7DF18680-E054-41AD-8BC1-D1AEF772440D}" styleName="中等深淺樣式 2 - 輔色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BDBED569-4797-4DF1-A0F4-6AAB3CD982D8}" styleName="淺色樣式 3 - 輔色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FABFCF23-3B69-468F-B69F-88F6DE6A72F2}" styleName="中等深淺樣式 1 - 輔色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中等深淺樣式 2 - 輔色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中等深淺樣式 2 - 輔色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>
    <p:restoredLeft sz="12251" autoAdjust="0"/>
    <p:restoredTop sz="77210" autoAdjust="0"/>
  </p:normalViewPr>
  <p:slideViewPr>
    <p:cSldViewPr showGuides="1">
      <p:cViewPr>
        <p:scale>
          <a:sx n="75" d="100"/>
          <a:sy n="75" d="100"/>
        </p:scale>
        <p:origin x="-660" y="-15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howGuides="1">
      <p:cViewPr varScale="1">
        <p:scale>
          <a:sx n="56" d="100"/>
          <a:sy n="56" d="100"/>
        </p:scale>
        <p:origin x="-2886" y="-84"/>
      </p:cViewPr>
      <p:guideLst>
        <p:guide orient="horz" pos="3127"/>
        <p:guide pos="2141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wrap="square" lIns="91432" tIns="45716" rIns="91432" bIns="45716" numCol="1" anchor="t" anchorCtr="0" compatLnSpc="1">
            <a:prstTxWarp prst="textNoShape">
              <a:avLst/>
            </a:prstTxWarp>
          </a:bodyPr>
          <a:lstStyle>
            <a:lvl1pPr>
              <a:defRPr kumimoji="0" sz="1200">
                <a:latin typeface="Calibri" pitchFamily="34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49689" y="0"/>
            <a:ext cx="2946400" cy="496888"/>
          </a:xfrm>
          <a:prstGeom prst="rect">
            <a:avLst/>
          </a:prstGeom>
        </p:spPr>
        <p:txBody>
          <a:bodyPr vert="horz" wrap="square" lIns="91432" tIns="45716" rIns="91432" bIns="45716" numCol="1" anchor="t" anchorCtr="0" compatLnSpc="1">
            <a:prstTxWarp prst="textNoShape">
              <a:avLst/>
            </a:prstTxWarp>
          </a:bodyPr>
          <a:lstStyle>
            <a:lvl1pPr algn="r">
              <a:defRPr kumimoji="0" sz="1200">
                <a:latin typeface="Calibri" pitchFamily="34" charset="0"/>
                <a:ea typeface="新細明體" pitchFamily="18" charset="-120"/>
              </a:defRPr>
            </a:lvl1pPr>
          </a:lstStyle>
          <a:p>
            <a:pPr>
              <a:defRPr/>
            </a:pPr>
            <a:fld id="{CC9C01E0-8972-4BD3-8BAC-3EF01BF5C691}" type="datetimeFigureOut">
              <a:rPr lang="zh-TW" altLang="en-US"/>
              <a:pPr>
                <a:defRPr/>
              </a:pPr>
              <a:t>2013/6/27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9428164"/>
            <a:ext cx="2946400" cy="496887"/>
          </a:xfrm>
          <a:prstGeom prst="rect">
            <a:avLst/>
          </a:prstGeom>
        </p:spPr>
        <p:txBody>
          <a:bodyPr vert="horz" wrap="square" lIns="91432" tIns="45716" rIns="91432" bIns="45716" numCol="1" anchor="b" anchorCtr="0" compatLnSpc="1">
            <a:prstTxWarp prst="textNoShape">
              <a:avLst/>
            </a:prstTxWarp>
          </a:bodyPr>
          <a:lstStyle>
            <a:lvl1pPr>
              <a:defRPr kumimoji="0" sz="1200">
                <a:latin typeface="Calibri" pitchFamily="34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49689" y="9428164"/>
            <a:ext cx="2946400" cy="496887"/>
          </a:xfrm>
          <a:prstGeom prst="rect">
            <a:avLst/>
          </a:prstGeom>
        </p:spPr>
        <p:txBody>
          <a:bodyPr vert="horz" wrap="square" lIns="91432" tIns="45716" rIns="91432" bIns="45716" numCol="1" anchor="b" anchorCtr="0" compatLnSpc="1">
            <a:prstTxWarp prst="textNoShape">
              <a:avLst/>
            </a:prstTxWarp>
          </a:bodyPr>
          <a:lstStyle>
            <a:lvl1pPr algn="r">
              <a:defRPr kumimoji="0" sz="1200">
                <a:latin typeface="Calibri" pitchFamily="34" charset="0"/>
                <a:ea typeface="新細明體" pitchFamily="18" charset="-120"/>
              </a:defRPr>
            </a:lvl1pPr>
          </a:lstStyle>
          <a:p>
            <a:pPr>
              <a:defRPr/>
            </a:pPr>
            <a:fld id="{363DE1C9-560A-46BB-8012-D7D3466ADB48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wrap="square" lIns="91432" tIns="45716" rIns="91432" bIns="45716" numCol="1" anchor="t" anchorCtr="0" compatLnSpc="1">
            <a:prstTxWarp prst="textNoShape">
              <a:avLst/>
            </a:prstTxWarp>
          </a:bodyPr>
          <a:lstStyle>
            <a:lvl1pPr>
              <a:defRPr kumimoji="0" sz="1200">
                <a:latin typeface="Calibri" pitchFamily="34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49689" y="0"/>
            <a:ext cx="2946400" cy="496888"/>
          </a:xfrm>
          <a:prstGeom prst="rect">
            <a:avLst/>
          </a:prstGeom>
        </p:spPr>
        <p:txBody>
          <a:bodyPr vert="horz" wrap="square" lIns="91432" tIns="45716" rIns="91432" bIns="45716" numCol="1" anchor="t" anchorCtr="0" compatLnSpc="1">
            <a:prstTxWarp prst="textNoShape">
              <a:avLst/>
            </a:prstTxWarp>
          </a:bodyPr>
          <a:lstStyle>
            <a:lvl1pPr algn="r">
              <a:defRPr kumimoji="0" sz="1200">
                <a:latin typeface="Calibri" pitchFamily="34" charset="0"/>
                <a:ea typeface="新細明體" pitchFamily="18" charset="-120"/>
              </a:defRPr>
            </a:lvl1pPr>
          </a:lstStyle>
          <a:p>
            <a:pPr>
              <a:defRPr/>
            </a:pPr>
            <a:fld id="{5F4947A7-0A8D-4093-A271-167ECDDCD048}" type="datetimeFigureOut">
              <a:rPr lang="zh-TW" altLang="en-US"/>
              <a:pPr>
                <a:defRPr/>
              </a:pPr>
              <a:t>2013/6/27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2" tIns="45716" rIns="91432" bIns="45716" rtlCol="0" anchor="ctr"/>
          <a:lstStyle/>
          <a:p>
            <a:pPr lvl="0"/>
            <a:endParaRPr lang="zh-TW" altLang="en-US" noProof="0" smtClean="0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79451" y="4714876"/>
            <a:ext cx="5438775" cy="4467225"/>
          </a:xfrm>
          <a:prstGeom prst="rect">
            <a:avLst/>
          </a:prstGeom>
        </p:spPr>
        <p:txBody>
          <a:bodyPr vert="horz" wrap="square" lIns="91432" tIns="45716" rIns="91432" bIns="45716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zh-TW" altLang="en-US" noProof="0" smtClean="0"/>
              <a:t>按一下以編輯母片文字樣式</a:t>
            </a:r>
          </a:p>
          <a:p>
            <a:pPr lvl="1"/>
            <a:r>
              <a:rPr lang="zh-TW" altLang="en-US" noProof="0" smtClean="0"/>
              <a:t>第二層</a:t>
            </a:r>
          </a:p>
          <a:p>
            <a:pPr lvl="2"/>
            <a:r>
              <a:rPr lang="zh-TW" altLang="en-US" noProof="0" smtClean="0"/>
              <a:t>第三層</a:t>
            </a:r>
          </a:p>
          <a:p>
            <a:pPr lvl="3"/>
            <a:r>
              <a:rPr lang="zh-TW" altLang="en-US" noProof="0" smtClean="0"/>
              <a:t>第四層</a:t>
            </a:r>
          </a:p>
          <a:p>
            <a:pPr lvl="4"/>
            <a:r>
              <a:rPr lang="zh-TW" altLang="en-US" noProof="0" smtClean="0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9428164"/>
            <a:ext cx="2946400" cy="496887"/>
          </a:xfrm>
          <a:prstGeom prst="rect">
            <a:avLst/>
          </a:prstGeom>
        </p:spPr>
        <p:txBody>
          <a:bodyPr vert="horz" wrap="square" lIns="91432" tIns="45716" rIns="91432" bIns="45716" numCol="1" anchor="b" anchorCtr="0" compatLnSpc="1">
            <a:prstTxWarp prst="textNoShape">
              <a:avLst/>
            </a:prstTxWarp>
          </a:bodyPr>
          <a:lstStyle>
            <a:lvl1pPr>
              <a:defRPr kumimoji="0" sz="1200">
                <a:latin typeface="Calibri" pitchFamily="34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49689" y="9428164"/>
            <a:ext cx="2946400" cy="496887"/>
          </a:xfrm>
          <a:prstGeom prst="rect">
            <a:avLst/>
          </a:prstGeom>
        </p:spPr>
        <p:txBody>
          <a:bodyPr vert="horz" wrap="square" lIns="91432" tIns="45716" rIns="91432" bIns="45716" numCol="1" anchor="b" anchorCtr="0" compatLnSpc="1">
            <a:prstTxWarp prst="textNoShape">
              <a:avLst/>
            </a:prstTxWarp>
          </a:bodyPr>
          <a:lstStyle>
            <a:lvl1pPr algn="r">
              <a:defRPr kumimoji="0" sz="1200">
                <a:latin typeface="Calibri" pitchFamily="34" charset="0"/>
                <a:ea typeface="新細明體" pitchFamily="18" charset="-120"/>
              </a:defRPr>
            </a:lvl1pPr>
          </a:lstStyle>
          <a:p>
            <a:pPr>
              <a:defRPr/>
            </a:pPr>
            <a:fld id="{E2BB1077-41D6-41CA-AAE9-D092B202DE3A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560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pPr defTabSz="914326">
              <a:defRPr/>
            </a:pPr>
            <a:endParaRPr lang="en-GB" altLang="zh-TW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5604" name="投影片編號版面配置區 4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B65A541D-0C00-4F5F-A078-7F179082DCD9}" type="slidenum">
              <a:rPr lang="zh-TW" altLang="en-US" smtClean="0"/>
              <a:pPr/>
              <a:t>1</a:t>
            </a:fld>
            <a:endParaRPr lang="zh-TW" altLang="en-US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hangingPunct="0"/>
            <a:endParaRPr lang="en-US" altLang="zh-TW" sz="1200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8DB3E2-AE28-47C3-95DB-530B76B301F6}" type="slidenum">
              <a:rPr lang="zh-TW" altLang="en-US" smtClean="0"/>
              <a:pPr/>
              <a:t>10</a:t>
            </a:fld>
            <a:endParaRPr lang="zh-TW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10000"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8DB3E2-AE28-47C3-95DB-530B76B301F6}" type="slidenum">
              <a:rPr lang="zh-TW" altLang="en-US" smtClean="0"/>
              <a:pPr/>
              <a:t>11</a:t>
            </a:fld>
            <a:endParaRPr lang="zh-TW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pPr marL="0" lvl="1" indent="-442913"/>
            <a:endParaRPr lang="zh-TW" altLang="en-US" sz="12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2BB1077-41D6-41CA-AAE9-D092B202DE3A}" type="slidenum">
              <a:rPr lang="zh-TW" altLang="en-US" smtClean="0"/>
              <a:pPr>
                <a:defRPr/>
              </a:pPr>
              <a:t>12</a:t>
            </a:fld>
            <a:endParaRPr lang="zh-TW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pPr marL="0" lvl="1" indent="-442913"/>
            <a:endParaRPr lang="zh-TW" altLang="en-US" sz="12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2BB1077-41D6-41CA-AAE9-D092B202DE3A}" type="slidenum">
              <a:rPr lang="zh-TW" altLang="en-US" smtClean="0"/>
              <a:pPr>
                <a:defRPr/>
              </a:pPr>
              <a:t>13</a:t>
            </a:fld>
            <a:endParaRPr lang="zh-TW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8DB3E2-AE28-47C3-95DB-530B76B301F6}" type="slidenum">
              <a:rPr lang="zh-TW" altLang="en-US" smtClean="0"/>
              <a:pPr/>
              <a:t>14</a:t>
            </a:fld>
            <a:endParaRPr lang="zh-TW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endParaRPr lang="zh-TW" altLang="en-US" sz="12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8DB3E2-AE28-47C3-95DB-530B76B301F6}" type="slidenum">
              <a:rPr lang="zh-TW" altLang="en-US" smtClean="0"/>
              <a:pPr/>
              <a:t>15</a:t>
            </a:fld>
            <a:endParaRPr lang="zh-TW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endParaRPr lang="zh-TW" altLang="en-US" sz="12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8DB3E2-AE28-47C3-95DB-530B76B301F6}" type="slidenum">
              <a:rPr lang="zh-TW" altLang="en-US" smtClean="0"/>
              <a:pPr/>
              <a:t>16</a:t>
            </a:fld>
            <a:endParaRPr lang="zh-TW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403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pPr marL="355600" indent="-355600" eaLnBrk="0" hangingPunct="0">
              <a:lnSpc>
                <a:spcPct val="90000"/>
              </a:lnSpc>
              <a:spcBef>
                <a:spcPts val="600"/>
              </a:spcBef>
              <a:buClr>
                <a:srgbClr val="386A42"/>
              </a:buClr>
              <a:buSzPct val="110000"/>
              <a:defRPr/>
            </a:pPr>
            <a:endParaRPr lang="en-US" altLang="zh-TW" sz="1200" b="0" kern="1200" dirty="0" smtClean="0">
              <a:solidFill>
                <a:srgbClr val="733898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4036" name="投影片編號版面配置區 4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CD0D8E78-371E-4C1C-8F27-A263CC07375C}" type="slidenum">
              <a:rPr lang="zh-TW" altLang="en-US" smtClean="0">
                <a:ea typeface="新細明體" charset="-120"/>
              </a:rPr>
              <a:pPr/>
              <a:t>17</a:t>
            </a:fld>
            <a:endParaRPr lang="zh-TW" altLang="en-US" smtClean="0">
              <a:ea typeface="新細明體" charset="-12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1747" name="備忘稿版面配置區 4"/>
          <p:cNvSpPr>
            <a:spLocks noGrp="1"/>
          </p:cNvSpPr>
          <p:nvPr/>
        </p:nvSpPr>
        <p:spPr bwMode="auto">
          <a:xfrm>
            <a:off x="679451" y="4714876"/>
            <a:ext cx="5438775" cy="446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6" rIns="91432" bIns="45716"/>
          <a:lstStyle/>
          <a:p>
            <a:pPr eaLnBrk="0" hangingPunct="0">
              <a:spcBef>
                <a:spcPct val="30000"/>
              </a:spcBef>
            </a:pPr>
            <a:endParaRPr kumimoji="0" lang="zh-TW" altLang="en-US" sz="1200" dirty="0">
              <a:latin typeface="Calibri" pitchFamily="34" charset="0"/>
            </a:endParaRPr>
          </a:p>
        </p:txBody>
      </p:sp>
      <p:sp>
        <p:nvSpPr>
          <p:cNvPr id="31748" name="備忘稿版面配置區 4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pPr lvl="0"/>
            <a:endParaRPr lang="en-US" altLang="zh-TW" sz="1200" b="0" dirty="0" smtClean="0">
              <a:solidFill>
                <a:srgbClr val="0000FF"/>
              </a:solidFill>
            </a:endParaRPr>
          </a:p>
        </p:txBody>
      </p:sp>
      <p:sp>
        <p:nvSpPr>
          <p:cNvPr id="31749" name="投影片編號版面配置區 5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DB374751-B9A6-4623-9262-C6C75C439CEE}" type="slidenum">
              <a:rPr lang="zh-TW" altLang="en-US" smtClean="0"/>
              <a:pPr/>
              <a:t>18</a:t>
            </a:fld>
            <a:endParaRPr lang="zh-TW" altLang="en-US" smtClean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1747" name="備忘稿版面配置區 4"/>
          <p:cNvSpPr>
            <a:spLocks noGrp="1"/>
          </p:cNvSpPr>
          <p:nvPr/>
        </p:nvSpPr>
        <p:spPr bwMode="auto">
          <a:xfrm>
            <a:off x="679451" y="4714876"/>
            <a:ext cx="5438775" cy="446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6" rIns="91432" bIns="45716"/>
          <a:lstStyle/>
          <a:p>
            <a:pPr eaLnBrk="0" hangingPunct="0">
              <a:spcBef>
                <a:spcPct val="30000"/>
              </a:spcBef>
            </a:pPr>
            <a:endParaRPr kumimoji="0" lang="zh-TW" altLang="en-US" sz="1200" dirty="0">
              <a:latin typeface="Calibri" pitchFamily="34" charset="0"/>
            </a:endParaRPr>
          </a:p>
        </p:txBody>
      </p:sp>
      <p:sp>
        <p:nvSpPr>
          <p:cNvPr id="31748" name="備忘稿版面配置區 4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pPr lvl="0"/>
            <a:endParaRPr lang="zh-TW" altLang="en-US" dirty="0" smtClean="0"/>
          </a:p>
        </p:txBody>
      </p:sp>
      <p:sp>
        <p:nvSpPr>
          <p:cNvPr id="31749" name="投影片編號版面配置區 5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DB374751-B9A6-4623-9262-C6C75C439CEE}" type="slidenum">
              <a:rPr lang="zh-TW" altLang="en-US" smtClean="0"/>
              <a:pPr/>
              <a:t>19</a:t>
            </a:fld>
            <a:endParaRPr lang="zh-TW" altLang="en-US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6627" name="備忘稿版面配置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 lang="zh-TW" altLang="en-US" dirty="0" smtClean="0"/>
          </a:p>
        </p:txBody>
      </p:sp>
      <p:sp>
        <p:nvSpPr>
          <p:cNvPr id="26628" name="投影片編號版面配置區 4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87C72BA3-3EBA-4E47-8ADA-A1E1D421417C}" type="slidenum">
              <a:rPr lang="zh-TW" altLang="en-US" smtClean="0"/>
              <a:pPr/>
              <a:t>2</a:t>
            </a:fld>
            <a:endParaRPr lang="zh-TW" altLang="en-US" smtClean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2771" name="備忘稿版面配置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 lang="zh-TW" altLang="en-US" dirty="0" smtClean="0"/>
          </a:p>
        </p:txBody>
      </p:sp>
      <p:sp>
        <p:nvSpPr>
          <p:cNvPr id="32772" name="投影片編號版面配置區 4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4B99F802-4326-4384-BA95-402DDA0FE36B}" type="slidenum">
              <a:rPr lang="zh-TW" altLang="en-US" smtClean="0"/>
              <a:pPr/>
              <a:t>20</a:t>
            </a:fld>
            <a:endParaRPr lang="zh-TW" altLang="en-US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867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 lang="en-US" altLang="zh-TW" dirty="0" smtClean="0"/>
          </a:p>
        </p:txBody>
      </p:sp>
      <p:sp>
        <p:nvSpPr>
          <p:cNvPr id="28676" name="投影片編號版面配置區 4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8C30BE4A-9E3F-4759-AD8D-62DB09D9C98F}" type="slidenum">
              <a:rPr lang="zh-TW" altLang="en-US" smtClean="0"/>
              <a:pPr/>
              <a:t>3</a:t>
            </a:fld>
            <a:endParaRPr lang="zh-TW" altLang="en-US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zh-TW" altLang="en-US" sz="1200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D115CA-7A17-4EF0-BE8B-3D7BA516DD41}" type="slidenum">
              <a:rPr lang="zh-TW" altLang="en-US" smtClean="0"/>
              <a:pPr>
                <a:defRPr/>
              </a:pPr>
              <a:t>4</a:t>
            </a:fld>
            <a:endParaRPr lang="zh-TW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zh-TW" baseline="0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2BB1077-41D6-41CA-AAE9-D092B202DE3A}" type="slidenum">
              <a:rPr lang="zh-TW" altLang="en-US" smtClean="0"/>
              <a:pPr>
                <a:defRPr/>
              </a:pPr>
              <a:t>5</a:t>
            </a:fld>
            <a:endParaRPr lang="zh-TW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2BB1077-41D6-41CA-AAE9-D092B202DE3A}" type="slidenum">
              <a:rPr lang="zh-TW" altLang="en-US" smtClean="0"/>
              <a:pPr>
                <a:defRPr/>
              </a:pPr>
              <a:t>6</a:t>
            </a:fld>
            <a:endParaRPr lang="zh-TW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1923" name="備忘稿版面配置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 lang="zh-TW" altLang="en-US" smtClean="0"/>
          </a:p>
        </p:txBody>
      </p:sp>
      <p:sp>
        <p:nvSpPr>
          <p:cNvPr id="81924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394C971A-E48E-4D82-B08B-38EB5BB1E908}" type="slidenum">
              <a:rPr lang="zh-TW" altLang="en-US" smtClean="0">
                <a:ea typeface="新細明體" charset="-120"/>
              </a:rPr>
              <a:pPr/>
              <a:t>7</a:t>
            </a:fld>
            <a:endParaRPr lang="zh-TW" altLang="en-US" smtClean="0">
              <a:ea typeface="新細明體" charset="-12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969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pPr defTabSz="914326">
              <a:defRPr/>
            </a:pPr>
            <a:endParaRPr lang="en-US" altLang="zh-TW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9700" name="投影片編號版面配置區 4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9D0E9B60-6EEA-4B75-8224-0369A68513B3}" type="slidenum">
              <a:rPr lang="zh-TW" altLang="en-US" smtClean="0"/>
              <a:pPr/>
              <a:t>8</a:t>
            </a:fld>
            <a:endParaRPr lang="zh-TW" altLang="en-US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Tx/>
              <a:buNone/>
            </a:pPr>
            <a:endParaRPr lang="en-US" altLang="zh-TW" b="1" baseline="0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2BB1077-41D6-41CA-AAE9-D092B202DE3A}" type="slidenum">
              <a:rPr lang="zh-TW" altLang="en-US" smtClean="0"/>
              <a:pPr>
                <a:defRPr/>
              </a:pPr>
              <a:t>9</a:t>
            </a:fld>
            <a:endParaRPr lang="zh-TW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5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新細明體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pic>
        <p:nvPicPr>
          <p:cNvPr id="7" name="圖片 6" descr="ppt_Home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3166" y="0"/>
            <a:ext cx="9137667" cy="6857999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0" y="1268760"/>
            <a:ext cx="9144000" cy="3528392"/>
          </a:xfrm>
          <a:prstGeom prst="rect">
            <a:avLst/>
          </a:prstGeom>
          <a:gradFill>
            <a:gsLst>
              <a:gs pos="0">
                <a:schemeClr val="bg1"/>
              </a:gs>
              <a:gs pos="50000">
                <a:schemeClr val="bg1">
                  <a:alpha val="63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/>
          <p:cNvSpPr/>
          <p:nvPr userDrawn="1"/>
        </p:nvSpPr>
        <p:spPr>
          <a:xfrm>
            <a:off x="0" y="6048672"/>
            <a:ext cx="9144000" cy="836712"/>
          </a:xfrm>
          <a:prstGeom prst="rect">
            <a:avLst/>
          </a:prstGeom>
          <a:gradFill>
            <a:gsLst>
              <a:gs pos="0">
                <a:schemeClr val="bg1">
                  <a:alpha val="74000"/>
                </a:schemeClr>
              </a:gs>
              <a:gs pos="50000">
                <a:schemeClr val="bg1">
                  <a:alpha val="63000"/>
                </a:schemeClr>
              </a:gs>
              <a:gs pos="100000">
                <a:schemeClr val="bg1">
                  <a:alpha val="19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4" name="Picture 1" descr="Logo of OGCIO"/>
          <p:cNvPicPr>
            <a:picLocks noChangeAspect="1" noChangeArrowheads="1"/>
          </p:cNvPicPr>
          <p:nvPr userDrawn="1"/>
        </p:nvPicPr>
        <p:blipFill>
          <a:blip r:embed="rId3" cstate="print"/>
          <a:stretch>
            <a:fillRect/>
          </a:stretch>
        </p:blipFill>
        <p:spPr bwMode="auto">
          <a:xfrm>
            <a:off x="323528" y="6192688"/>
            <a:ext cx="3856565" cy="559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2" descr="D:\Users\imysit\Documents\MyConnectFiles\ScreenCapture\imysit@ogcio.gov.hk\imysit@ogcio.gov.hk_20130510_170241.png"/>
          <p:cNvPicPr>
            <a:picLocks noChangeAspect="1" noChangeArrowheads="1"/>
          </p:cNvPicPr>
          <p:nvPr userDrawn="1"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284363" y="6161540"/>
            <a:ext cx="1514112" cy="581842"/>
          </a:xfrm>
          <a:prstGeom prst="rect">
            <a:avLst/>
          </a:prstGeom>
          <a:noFill/>
        </p:spPr>
      </p:pic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新細明體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>
            <a:lvl1pPr>
              <a:defRPr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fld id="{C1725867-CA3D-4793-877A-6AF6980822B0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新細明體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>
            <a:lvl1pPr>
              <a:defRPr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fld id="{8670237B-7AF1-4757-8E52-06B3FF8DE78A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線接點 3"/>
          <p:cNvCxnSpPr/>
          <p:nvPr userDrawn="1"/>
        </p:nvCxnSpPr>
        <p:spPr>
          <a:xfrm>
            <a:off x="755650" y="1268413"/>
            <a:ext cx="7920038" cy="0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55650" y="274638"/>
            <a:ext cx="7920806" cy="1143000"/>
          </a:xfrm>
        </p:spPr>
        <p:txBody>
          <a:bodyPr/>
          <a:lstStyle/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>
            <a:lvl2pPr>
              <a:buFont typeface="Wingdings" pitchFamily="2" charset="2"/>
              <a:buChar char="Ø"/>
              <a:defRPr/>
            </a:lvl2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5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fld id="{95ED0D36-E7E1-4709-932D-151C6813315A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</p:spTree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線接點 3"/>
          <p:cNvCxnSpPr/>
          <p:nvPr userDrawn="1"/>
        </p:nvCxnSpPr>
        <p:spPr>
          <a:xfrm>
            <a:off x="755650" y="1484313"/>
            <a:ext cx="7920038" cy="0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6" name="標題 1"/>
          <p:cNvSpPr>
            <a:spLocks noGrp="1"/>
          </p:cNvSpPr>
          <p:nvPr>
            <p:ph type="title"/>
          </p:nvPr>
        </p:nvSpPr>
        <p:spPr>
          <a:xfrm>
            <a:off x="755650" y="274638"/>
            <a:ext cx="7920806" cy="11430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7" name="內容版面配置區 2"/>
          <p:cNvSpPr>
            <a:spLocks noGrp="1"/>
          </p:cNvSpPr>
          <p:nvPr>
            <p:ph idx="1"/>
          </p:nvPr>
        </p:nvSpPr>
        <p:spPr>
          <a:xfrm>
            <a:off x="755650" y="1600200"/>
            <a:ext cx="7931150" cy="4525963"/>
          </a:xfrm>
        </p:spPr>
        <p:txBody>
          <a:bodyPr/>
          <a:lstStyle>
            <a:lvl2pPr>
              <a:buFont typeface="Wingdings" pitchFamily="2" charset="2"/>
              <a:buChar char="Ø"/>
              <a:defRPr/>
            </a:lvl2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5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新細明體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8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新細明體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9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fld id="{CEB32A51-B15E-4494-91CC-C31227548D32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</p:spTree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accent4">
                    <a:lumMod val="50000"/>
                  </a:schemeClr>
                </a:solidFill>
              </a:defRPr>
            </a:lvl1pPr>
            <a:lvl2pPr>
              <a:defRPr>
                <a:solidFill>
                  <a:schemeClr val="accent4">
                    <a:lumMod val="50000"/>
                  </a:schemeClr>
                </a:solidFill>
              </a:defRPr>
            </a:lvl2pPr>
            <a:lvl3pPr>
              <a:defRPr>
                <a:solidFill>
                  <a:schemeClr val="accent4">
                    <a:lumMod val="50000"/>
                  </a:schemeClr>
                </a:solidFill>
              </a:defRPr>
            </a:lvl3pPr>
            <a:lvl4pPr>
              <a:defRPr>
                <a:solidFill>
                  <a:schemeClr val="accent4">
                    <a:lumMod val="50000"/>
                  </a:schemeClr>
                </a:solidFill>
              </a:defRPr>
            </a:lvl4pPr>
            <a:lvl5pPr>
              <a:defRPr>
                <a:solidFill>
                  <a:schemeClr val="accent4">
                    <a:lumMod val="50000"/>
                  </a:schemeClr>
                </a:solidFill>
              </a:defRPr>
            </a:lvl5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EED4694-CDF4-45D8-B866-569A60BD2AB3}" type="datetimeFigureOut">
              <a:rPr lang="zh-TW" altLang="en-US" smtClean="0"/>
              <a:pPr/>
              <a:t>2013/6/27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1961F-9881-459A-8B2E-91FE9960EA3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accent4">
                    <a:lumMod val="50000"/>
                  </a:schemeClr>
                </a:solidFill>
              </a:defRPr>
            </a:lvl1pPr>
            <a:lvl2pPr>
              <a:defRPr>
                <a:solidFill>
                  <a:schemeClr val="accent4">
                    <a:lumMod val="50000"/>
                  </a:schemeClr>
                </a:solidFill>
              </a:defRPr>
            </a:lvl2pPr>
            <a:lvl3pPr>
              <a:defRPr>
                <a:solidFill>
                  <a:schemeClr val="accent4">
                    <a:lumMod val="50000"/>
                  </a:schemeClr>
                </a:solidFill>
              </a:defRPr>
            </a:lvl3pPr>
            <a:lvl4pPr>
              <a:defRPr>
                <a:solidFill>
                  <a:schemeClr val="accent4">
                    <a:lumMod val="50000"/>
                  </a:schemeClr>
                </a:solidFill>
              </a:defRPr>
            </a:lvl4pPr>
            <a:lvl5pPr>
              <a:defRPr>
                <a:solidFill>
                  <a:schemeClr val="accent4">
                    <a:lumMod val="50000"/>
                  </a:schemeClr>
                </a:solidFill>
              </a:defRPr>
            </a:lvl5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EED4694-CDF4-45D8-B866-569A60BD2AB3}" type="datetimeFigureOut">
              <a:rPr lang="zh-TW" altLang="en-US" smtClean="0"/>
              <a:pPr/>
              <a:t>2013/6/27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1961F-9881-459A-8B2E-91FE9960EA3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accent4">
                    <a:lumMod val="50000"/>
                  </a:schemeClr>
                </a:solidFill>
              </a:defRPr>
            </a:lvl1pPr>
            <a:lvl2pPr>
              <a:defRPr>
                <a:solidFill>
                  <a:schemeClr val="accent4">
                    <a:lumMod val="50000"/>
                  </a:schemeClr>
                </a:solidFill>
              </a:defRPr>
            </a:lvl2pPr>
            <a:lvl3pPr>
              <a:defRPr>
                <a:solidFill>
                  <a:schemeClr val="accent4">
                    <a:lumMod val="50000"/>
                  </a:schemeClr>
                </a:solidFill>
              </a:defRPr>
            </a:lvl3pPr>
            <a:lvl4pPr>
              <a:defRPr>
                <a:solidFill>
                  <a:schemeClr val="accent4">
                    <a:lumMod val="50000"/>
                  </a:schemeClr>
                </a:solidFill>
              </a:defRPr>
            </a:lvl4pPr>
            <a:lvl5pPr>
              <a:defRPr>
                <a:solidFill>
                  <a:schemeClr val="accent4">
                    <a:lumMod val="50000"/>
                  </a:schemeClr>
                </a:solidFill>
              </a:defRPr>
            </a:lvl5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EED4694-CDF4-45D8-B866-569A60BD2AB3}" type="datetimeFigureOut">
              <a:rPr lang="zh-TW" altLang="en-US" smtClean="0"/>
              <a:pPr/>
              <a:t>2013/6/27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1961F-9881-459A-8B2E-91FE9960EA3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accent4">
                    <a:lumMod val="50000"/>
                  </a:schemeClr>
                </a:solidFill>
              </a:defRPr>
            </a:lvl1pPr>
            <a:lvl2pPr>
              <a:defRPr>
                <a:solidFill>
                  <a:schemeClr val="accent4">
                    <a:lumMod val="50000"/>
                  </a:schemeClr>
                </a:solidFill>
              </a:defRPr>
            </a:lvl2pPr>
            <a:lvl3pPr>
              <a:defRPr>
                <a:solidFill>
                  <a:schemeClr val="accent4">
                    <a:lumMod val="50000"/>
                  </a:schemeClr>
                </a:solidFill>
              </a:defRPr>
            </a:lvl3pPr>
            <a:lvl4pPr>
              <a:defRPr>
                <a:solidFill>
                  <a:schemeClr val="accent4">
                    <a:lumMod val="50000"/>
                  </a:schemeClr>
                </a:solidFill>
              </a:defRPr>
            </a:lvl4pPr>
            <a:lvl5pPr>
              <a:defRPr>
                <a:solidFill>
                  <a:schemeClr val="accent4">
                    <a:lumMod val="50000"/>
                  </a:schemeClr>
                </a:solidFill>
              </a:defRPr>
            </a:lvl5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EED4694-CDF4-45D8-B866-569A60BD2AB3}" type="datetimeFigureOut">
              <a:rPr lang="zh-TW" altLang="en-US" smtClean="0"/>
              <a:pPr/>
              <a:t>2013/6/27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1961F-9881-459A-8B2E-91FE9960EA3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accent4">
                    <a:lumMod val="50000"/>
                  </a:schemeClr>
                </a:solidFill>
              </a:defRPr>
            </a:lvl1pPr>
            <a:lvl2pPr>
              <a:defRPr>
                <a:solidFill>
                  <a:schemeClr val="accent4">
                    <a:lumMod val="50000"/>
                  </a:schemeClr>
                </a:solidFill>
              </a:defRPr>
            </a:lvl2pPr>
            <a:lvl3pPr>
              <a:defRPr>
                <a:solidFill>
                  <a:schemeClr val="accent4">
                    <a:lumMod val="50000"/>
                  </a:schemeClr>
                </a:solidFill>
              </a:defRPr>
            </a:lvl3pPr>
            <a:lvl4pPr>
              <a:defRPr>
                <a:solidFill>
                  <a:schemeClr val="accent4">
                    <a:lumMod val="50000"/>
                  </a:schemeClr>
                </a:solidFill>
              </a:defRPr>
            </a:lvl4pPr>
            <a:lvl5pPr>
              <a:defRPr>
                <a:solidFill>
                  <a:schemeClr val="accent4">
                    <a:lumMod val="50000"/>
                  </a:schemeClr>
                </a:solidFill>
              </a:defRPr>
            </a:lvl5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EED4694-CDF4-45D8-B866-569A60BD2AB3}" type="datetimeFigureOut">
              <a:rPr lang="zh-TW" altLang="en-US" smtClean="0"/>
              <a:pPr/>
              <a:t>2013/6/27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1961F-9881-459A-8B2E-91FE9960EA3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F05E181-B569-4832-A4D8-53C78FBA59B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線接點 1"/>
          <p:cNvCxnSpPr/>
          <p:nvPr userDrawn="1"/>
        </p:nvCxnSpPr>
        <p:spPr>
          <a:xfrm>
            <a:off x="755650" y="1268413"/>
            <a:ext cx="7920038" cy="0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3" name="投影片編號版面配置區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fld id="{2403D579-5A08-44DE-979C-59CF6CEAACB6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</p:spTree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8A497C1-3038-49D3-8A88-CF855B9D7F8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A94BE0-AA31-4B12-9022-92B17D15008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8ABC7F6-7888-4710-B295-E5F60FB4027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BFCDC3-3059-48BF-B44A-8017BFD3958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7CD256A-B017-444C-A2E7-B3EAAA06D9F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64671BE-DEF3-45F2-85AD-B775E55A5A2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700A8E8-5013-4C78-94A5-50EFFA90C57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92908D7-EDBC-41CF-A112-BAA964F6178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E2941C2-721F-4A38-AE3F-530AEF30B57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6ACEA08-BE41-46BF-A86B-16AC2077535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投影片編號版面配置區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fld id="{CD556A18-20ED-48D9-B205-70AA45265188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新細明體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fld id="{00C2236E-96CD-4C63-ACA4-19F241992850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8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新細明體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9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fld id="{FB561901-8FE2-442A-92D8-C75FA539BEC2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4" name="投影片編號版面配置區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fld id="{0127940D-43A8-4055-B4EE-6BFAB9537D5F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3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新細明體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4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fld id="{39887D8A-6CFF-4936-A854-602C6C252165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新細明體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fld id="{A9EE9ABB-83EF-4FAA-AC34-073616CF8A56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 smtClean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新細明體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fld id="{6ECD4CAD-3B38-45F3-BE6C-C77F01C47B29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2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3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 descr="ppt_Strategy_Development_content.jpg"/>
          <p:cNvPicPr>
            <a:picLocks noChangeAspect="1"/>
          </p:cNvPicPr>
          <p:nvPr userDrawn="1"/>
        </p:nvPicPr>
        <p:blipFill>
          <a:blip r:embed="rId20" cstate="print"/>
          <a:stretch>
            <a:fillRect/>
          </a:stretch>
        </p:blipFill>
        <p:spPr>
          <a:xfrm>
            <a:off x="3166" y="0"/>
            <a:ext cx="9137667" cy="6858000"/>
          </a:xfrm>
          <a:prstGeom prst="rect">
            <a:avLst/>
          </a:prstGeom>
        </p:spPr>
      </p:pic>
      <p:sp>
        <p:nvSpPr>
          <p:cNvPr id="1027" name="標題版面配置區 1"/>
          <p:cNvSpPr>
            <a:spLocks noGrp="1"/>
          </p:cNvSpPr>
          <p:nvPr>
            <p:ph type="title"/>
          </p:nvPr>
        </p:nvSpPr>
        <p:spPr bwMode="auto">
          <a:xfrm>
            <a:off x="755650" y="274638"/>
            <a:ext cx="7777163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1028" name="文字版面配置區 2"/>
          <p:cNvSpPr>
            <a:spLocks noGrp="1"/>
          </p:cNvSpPr>
          <p:nvPr>
            <p:ph type="body" idx="1"/>
          </p:nvPr>
        </p:nvSpPr>
        <p:spPr bwMode="auto">
          <a:xfrm>
            <a:off x="755650" y="1600200"/>
            <a:ext cx="793115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5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04448" y="6356350"/>
            <a:ext cx="51435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fld id="{4CC83919-FF7F-4AA5-81B0-AEFD9B977289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  <p:pic>
        <p:nvPicPr>
          <p:cNvPr id="6" name="Picture 2" descr="D:\Users\imysit\Documents\MyConnectFiles\ScreenCapture\imysit@ogcio.gov.hk\imysit@ogcio.gov.hk_20130510_170241.png"/>
          <p:cNvPicPr>
            <a:picLocks noChangeAspect="1" noChangeArrowheads="1"/>
          </p:cNvPicPr>
          <p:nvPr userDrawn="1"/>
        </p:nvPicPr>
        <p:blipFill>
          <a:blip r:embed="rId2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546325" y="6309320"/>
            <a:ext cx="1130131" cy="434286"/>
          </a:xfrm>
          <a:prstGeom prst="rect">
            <a:avLst/>
          </a:prstGeom>
          <a:noFill/>
        </p:spPr>
      </p:pic>
      <p:pic>
        <p:nvPicPr>
          <p:cNvPr id="7" name="Picture 1" descr="Logo of OGCIO"/>
          <p:cNvPicPr>
            <a:picLocks noChangeAspect="1" noChangeArrowheads="1"/>
          </p:cNvPicPr>
          <p:nvPr userDrawn="1"/>
        </p:nvPicPr>
        <p:blipFill>
          <a:blip r:embed="rId22" cstate="print"/>
          <a:srcRect l="14500"/>
          <a:stretch>
            <a:fillRect/>
          </a:stretch>
        </p:blipFill>
        <p:spPr bwMode="auto">
          <a:xfrm>
            <a:off x="648801" y="6363326"/>
            <a:ext cx="1910699" cy="3240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1" descr="Logo of OGCIO"/>
          <p:cNvPicPr>
            <a:picLocks noChangeAspect="1" noChangeArrowheads="1"/>
          </p:cNvPicPr>
          <p:nvPr userDrawn="1"/>
        </p:nvPicPr>
        <p:blipFill>
          <a:blip r:embed="rId22" cstate="print"/>
          <a:srcRect r="85063" b="-3015"/>
          <a:stretch>
            <a:fillRect/>
          </a:stretch>
        </p:blipFill>
        <p:spPr bwMode="auto">
          <a:xfrm>
            <a:off x="107504" y="6237312"/>
            <a:ext cx="576064" cy="576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7428" r:id="rId1"/>
    <p:sldLayoutId id="2147487429" r:id="rId2"/>
    <p:sldLayoutId id="2147487430" r:id="rId3"/>
    <p:sldLayoutId id="2147487431" r:id="rId4"/>
    <p:sldLayoutId id="2147487432" r:id="rId5"/>
    <p:sldLayoutId id="2147487433" r:id="rId6"/>
    <p:sldLayoutId id="2147487434" r:id="rId7"/>
    <p:sldLayoutId id="2147487435" r:id="rId8"/>
    <p:sldLayoutId id="2147487436" r:id="rId9"/>
    <p:sldLayoutId id="2147487437" r:id="rId10"/>
    <p:sldLayoutId id="2147487438" r:id="rId11"/>
    <p:sldLayoutId id="2147487439" r:id="rId12"/>
    <p:sldLayoutId id="2147487440" r:id="rId13"/>
    <p:sldLayoutId id="2147487441" r:id="rId14"/>
    <p:sldLayoutId id="2147487442" r:id="rId15"/>
    <p:sldLayoutId id="2147487443" r:id="rId16"/>
    <p:sldLayoutId id="2147487444" r:id="rId17"/>
    <p:sldLayoutId id="2147487445" r:id="rId18"/>
  </p:sldLayoutIdLst>
  <p:transition/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Calibri" pitchFamily="34" charset="0"/>
          <a:ea typeface="新細明體" pitchFamily="18" charset="-12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Calibri" pitchFamily="34" charset="0"/>
          <a:ea typeface="新細明體" pitchFamily="18" charset="-12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Calibri" pitchFamily="34" charset="0"/>
          <a:ea typeface="新細明體" pitchFamily="18" charset="-12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Calibri" pitchFamily="34" charset="0"/>
          <a:ea typeface="新細明體" pitchFamily="18" charset="-120"/>
        </a:defRPr>
      </a:lvl5pPr>
      <a:lvl6pPr marL="457200" algn="l" rtl="0" fontAlgn="base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Calibri" pitchFamily="34" charset="0"/>
          <a:ea typeface="新細明體" pitchFamily="18" charset="-120"/>
        </a:defRPr>
      </a:lvl6pPr>
      <a:lvl7pPr marL="914400" algn="l" rtl="0" fontAlgn="base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Calibri" pitchFamily="34" charset="0"/>
          <a:ea typeface="新細明體" pitchFamily="18" charset="-120"/>
        </a:defRPr>
      </a:lvl7pPr>
      <a:lvl8pPr marL="1371600" algn="l" rtl="0" fontAlgn="base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Calibri" pitchFamily="34" charset="0"/>
          <a:ea typeface="新細明體" pitchFamily="18" charset="-120"/>
        </a:defRPr>
      </a:lvl8pPr>
      <a:lvl9pPr marL="1828800" algn="l" rtl="0" fontAlgn="base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Calibri" pitchFamily="34" charset="0"/>
          <a:ea typeface="新細明體" pitchFamily="18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386A42"/>
        </a:buClr>
        <a:buFont typeface="Arial" charset="0"/>
        <a:buChar char="•"/>
        <a:defRPr sz="3200" kern="1200">
          <a:solidFill>
            <a:schemeClr val="tx1"/>
          </a:solidFill>
          <a:latin typeface="+mj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4F6228"/>
        </a:buClr>
        <a:buSzPct val="100000"/>
        <a:buFont typeface="Wingdings" pitchFamily="2" charset="2"/>
        <a:buChar char="l"/>
        <a:defRPr sz="2800" kern="1200">
          <a:solidFill>
            <a:schemeClr val="tx1"/>
          </a:solidFill>
          <a:latin typeface="+mj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77933C"/>
        </a:buClr>
        <a:buFont typeface="Arial" charset="0"/>
        <a:buChar char="•"/>
        <a:defRPr sz="2400" kern="1200">
          <a:solidFill>
            <a:schemeClr val="tx1"/>
          </a:solidFill>
          <a:latin typeface="+mj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j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smtClean="0"/>
              <a:t>Click to edit Master title style</a:t>
            </a:r>
          </a:p>
        </p:txBody>
      </p:sp>
      <p:sp>
        <p:nvSpPr>
          <p:cNvPr id="205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smtClean="0"/>
              <a:t>Click to edit Master text styles</a:t>
            </a:r>
          </a:p>
          <a:p>
            <a:pPr lvl="1"/>
            <a:r>
              <a:rPr lang="en-US" altLang="zh-TW" smtClean="0"/>
              <a:t>Second level</a:t>
            </a:r>
          </a:p>
          <a:p>
            <a:pPr lvl="2"/>
            <a:r>
              <a:rPr lang="en-US" altLang="zh-TW" smtClean="0"/>
              <a:t>Third level</a:t>
            </a:r>
          </a:p>
          <a:p>
            <a:pPr lvl="3"/>
            <a:r>
              <a:rPr lang="en-US" altLang="zh-TW" smtClean="0"/>
              <a:t>Fourth level</a:t>
            </a:r>
          </a:p>
          <a:p>
            <a:pPr lvl="4"/>
            <a:r>
              <a:rPr lang="en-US" altLang="zh-TW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fld id="{7E08A883-C2EE-477F-9440-C94E142AE58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7417" r:id="rId1"/>
    <p:sldLayoutId id="2147487418" r:id="rId2"/>
    <p:sldLayoutId id="2147487419" r:id="rId3"/>
    <p:sldLayoutId id="2147487420" r:id="rId4"/>
    <p:sldLayoutId id="2147487421" r:id="rId5"/>
    <p:sldLayoutId id="2147487422" r:id="rId6"/>
    <p:sldLayoutId id="2147487423" r:id="rId7"/>
    <p:sldLayoutId id="2147487424" r:id="rId8"/>
    <p:sldLayoutId id="2147487425" r:id="rId9"/>
    <p:sldLayoutId id="2147487426" r:id="rId10"/>
    <p:sldLayoutId id="2147487427" r:id="rId11"/>
  </p:sldLayoutIdLst>
  <p:transition/>
  <p:timing>
    <p:tnLst>
      <p:par>
        <p:cTn id="1" dur="indefinite" restart="never" nodeType="tmRoot"/>
      </p:par>
    </p:tnLst>
  </p:timing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pitchFamily="18" charset="-12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pitchFamily="18" charset="-12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pitchFamily="18" charset="-12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pitchFamily="18" charset="-12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pitchFamily="18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pitchFamily="18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pitchFamily="18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pitchFamily="18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13" Type="http://schemas.openxmlformats.org/officeDocument/2006/relationships/image" Target="../media/image30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jpeg"/><Relationship Id="rId9" Type="http://schemas.openxmlformats.org/officeDocument/2006/relationships/image" Target="../media/image26.jpeg"/><Relationship Id="rId1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ebforall.gov.hk/web_template.htm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8.png"/><Relationship Id="rId3" Type="http://schemas.openxmlformats.org/officeDocument/2006/relationships/image" Target="../media/image38.jpeg"/><Relationship Id="rId7" Type="http://schemas.openxmlformats.org/officeDocument/2006/relationships/image" Target="../media/image42.jpeg"/><Relationship Id="rId12" Type="http://schemas.openxmlformats.org/officeDocument/2006/relationships/image" Target="../media/image4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5" Type="http://schemas.openxmlformats.org/officeDocument/2006/relationships/image" Target="../media/image40.png"/><Relationship Id="rId10" Type="http://schemas.openxmlformats.org/officeDocument/2006/relationships/image" Target="../media/image45.jpe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8.png"/><Relationship Id="rId3" Type="http://schemas.openxmlformats.org/officeDocument/2006/relationships/image" Target="../media/image39.png"/><Relationship Id="rId7" Type="http://schemas.openxmlformats.org/officeDocument/2006/relationships/image" Target="../media/image52.png"/><Relationship Id="rId12" Type="http://schemas.openxmlformats.org/officeDocument/2006/relationships/image" Target="../media/image57.png"/><Relationship Id="rId17" Type="http://schemas.openxmlformats.org/officeDocument/2006/relationships/image" Target="../media/image62.jpe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5" Type="http://schemas.openxmlformats.org/officeDocument/2006/relationships/image" Target="../media/image50.jpeg"/><Relationship Id="rId15" Type="http://schemas.openxmlformats.org/officeDocument/2006/relationships/image" Target="../media/image60.png"/><Relationship Id="rId10" Type="http://schemas.openxmlformats.org/officeDocument/2006/relationships/image" Target="../media/image55.png"/><Relationship Id="rId4" Type="http://schemas.openxmlformats.org/officeDocument/2006/relationships/image" Target="../media/image28.png"/><Relationship Id="rId9" Type="http://schemas.openxmlformats.org/officeDocument/2006/relationships/image" Target="../media/image54.png"/><Relationship Id="rId14" Type="http://schemas.openxmlformats.org/officeDocument/2006/relationships/image" Target="../media/image5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mailto:wac@ogcio.gov.hk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../media/image1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kirc.hk/dmp/2013/about_speakers.html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標題 1"/>
          <p:cNvSpPr>
            <a:spLocks noGrp="1"/>
          </p:cNvSpPr>
          <p:nvPr>
            <p:ph type="ctrTitle"/>
          </p:nvPr>
        </p:nvSpPr>
        <p:spPr>
          <a:xfrm>
            <a:off x="0" y="1268760"/>
            <a:ext cx="9144000" cy="2232025"/>
          </a:xfrm>
        </p:spPr>
        <p:txBody>
          <a:bodyPr/>
          <a:lstStyle/>
          <a:p>
            <a:pPr algn="ctr" eaLnBrk="1" hangingPunct="1">
              <a:spcBef>
                <a:spcPts val="0"/>
              </a:spcBef>
            </a:pPr>
            <a:r>
              <a:rPr lang="en-US" altLang="zh-TW" sz="5400" dirty="0" smtClean="0"/>
              <a:t/>
            </a:r>
            <a:br>
              <a:rPr lang="en-US" altLang="zh-TW" sz="5400" dirty="0" smtClean="0"/>
            </a:br>
            <a:r>
              <a:rPr lang="en-US" altLang="zh-TW" sz="2000" dirty="0" smtClean="0"/>
              <a:t> </a:t>
            </a:r>
            <a:r>
              <a:rPr lang="en-US" altLang="zh-TW" sz="3800" dirty="0" smtClean="0"/>
              <a:t/>
            </a:r>
            <a:br>
              <a:rPr lang="en-US" altLang="zh-TW" sz="3800" dirty="0" smtClean="0"/>
            </a:br>
            <a:r>
              <a:rPr lang="en-US" altLang="zh-TW" sz="4500" dirty="0" smtClean="0"/>
              <a:t>Web Accessibility</a:t>
            </a:r>
            <a:r>
              <a:rPr lang="en-US" altLang="zh-TW" sz="3800" dirty="0" smtClean="0"/>
              <a:t/>
            </a:r>
            <a:br>
              <a:rPr lang="en-US" altLang="zh-TW" sz="3800" dirty="0" smtClean="0"/>
            </a:br>
            <a:endParaRPr lang="zh-TW" altLang="en-US" sz="3800" dirty="0" smtClean="0"/>
          </a:p>
        </p:txBody>
      </p:sp>
      <p:sp>
        <p:nvSpPr>
          <p:cNvPr id="16387" name="副標題 2"/>
          <p:cNvSpPr>
            <a:spLocks noGrp="1"/>
          </p:cNvSpPr>
          <p:nvPr>
            <p:ph type="subTitle" idx="1"/>
          </p:nvPr>
        </p:nvSpPr>
        <p:spPr>
          <a:xfrm>
            <a:off x="0" y="3859882"/>
            <a:ext cx="9144000" cy="1657350"/>
          </a:xfrm>
        </p:spPr>
        <p:txBody>
          <a:bodyPr/>
          <a:lstStyle/>
          <a:p>
            <a:pPr eaLnBrk="1" hangingPunct="1"/>
            <a:r>
              <a:rPr lang="en-US" altLang="zh-TW" sz="2500" b="1" dirty="0" smtClean="0">
                <a:solidFill>
                  <a:schemeClr val="tx1"/>
                </a:solidFill>
              </a:rPr>
              <a:t>Digital Inclusion Divison</a:t>
            </a:r>
          </a:p>
          <a:p>
            <a:pPr>
              <a:spcBef>
                <a:spcPts val="1200"/>
              </a:spcBef>
            </a:pPr>
            <a:r>
              <a:rPr lang="en-US" altLang="zh-TW" sz="2300" b="1" dirty="0" smtClean="0">
                <a:solidFill>
                  <a:schemeClr val="tx1"/>
                </a:solidFill>
              </a:rPr>
              <a:t>27 June 2013</a:t>
            </a:r>
            <a:endParaRPr lang="zh-TW" altLang="en-US" sz="2300" b="1" dirty="0" smtClean="0">
              <a:solidFill>
                <a:schemeClr val="tx1"/>
              </a:solidFill>
            </a:endParaRPr>
          </a:p>
          <a:p>
            <a:pPr algn="r" eaLnBrk="1" hangingPunct="1"/>
            <a:endParaRPr lang="en-US" altLang="zh-TW" sz="2600" dirty="0" smtClean="0">
              <a:solidFill>
                <a:srgbClr val="343F31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1412776"/>
            <a:ext cx="91440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3200" b="1" dirty="0" smtClean="0">
                <a:latin typeface="+mj-lt"/>
                <a:ea typeface="+mn-ea"/>
              </a:rPr>
              <a:t>Office of the Government Chief Information Officer</a:t>
            </a:r>
            <a:br>
              <a:rPr lang="en-US" altLang="zh-TW" sz="3200" b="1" dirty="0" smtClean="0">
                <a:latin typeface="+mj-lt"/>
                <a:ea typeface="+mn-ea"/>
              </a:rPr>
            </a:br>
            <a:endParaRPr lang="zh-TW" altLang="en-US" sz="3200" b="1" dirty="0">
              <a:latin typeface="+mj-lt"/>
              <a:ea typeface="+mn-ea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34"/>
          <p:cNvGrpSpPr/>
          <p:nvPr/>
        </p:nvGrpSpPr>
        <p:grpSpPr>
          <a:xfrm>
            <a:off x="4716016" y="1412776"/>
            <a:ext cx="3816424" cy="3960440"/>
            <a:chOff x="2771800" y="2852936"/>
            <a:chExt cx="3672408" cy="3785652"/>
          </a:xfrm>
        </p:grpSpPr>
        <p:sp>
          <p:nvSpPr>
            <p:cNvPr id="34" name="矩形 33"/>
            <p:cNvSpPr/>
            <p:nvPr/>
          </p:nvSpPr>
          <p:spPr>
            <a:xfrm>
              <a:off x="2771800" y="2852936"/>
              <a:ext cx="3672408" cy="378565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square">
              <a:spAutoFit/>
            </a:bodyPr>
            <a:lstStyle/>
            <a:p>
              <a:pPr algn="ctr"/>
              <a:endParaRPr lang="en-US" altLang="zh-TW" sz="2400" b="1" dirty="0" smtClean="0">
                <a:solidFill>
                  <a:srgbClr val="002060"/>
                </a:solidFill>
              </a:endParaRPr>
            </a:p>
            <a:p>
              <a:pPr algn="ctr"/>
              <a:endParaRPr lang="en-US" altLang="zh-TW" sz="2400" b="1" dirty="0" smtClean="0">
                <a:solidFill>
                  <a:srgbClr val="002060"/>
                </a:solidFill>
              </a:endParaRPr>
            </a:p>
            <a:p>
              <a:pPr algn="ctr"/>
              <a:endParaRPr lang="en-US" altLang="zh-TW" sz="2400" b="1" dirty="0" smtClean="0">
                <a:solidFill>
                  <a:srgbClr val="002060"/>
                </a:solidFill>
              </a:endParaRPr>
            </a:p>
            <a:p>
              <a:pPr algn="ctr"/>
              <a:endParaRPr lang="en-US" altLang="zh-TW" sz="2400" b="1" dirty="0" smtClean="0">
                <a:solidFill>
                  <a:srgbClr val="002060"/>
                </a:solidFill>
              </a:endParaRPr>
            </a:p>
            <a:p>
              <a:pPr algn="ctr"/>
              <a:endParaRPr lang="en-US" altLang="zh-TW" sz="2400" b="1" dirty="0" smtClean="0">
                <a:solidFill>
                  <a:srgbClr val="002060"/>
                </a:solidFill>
              </a:endParaRPr>
            </a:p>
            <a:p>
              <a:pPr algn="ctr"/>
              <a:endParaRPr lang="en-US" altLang="zh-TW" sz="2400" b="1" dirty="0" smtClean="0">
                <a:solidFill>
                  <a:srgbClr val="002060"/>
                </a:solidFill>
              </a:endParaRPr>
            </a:p>
            <a:p>
              <a:pPr algn="ctr"/>
              <a:endParaRPr lang="en-US" altLang="zh-TW" sz="2400" b="1" dirty="0" smtClean="0">
                <a:solidFill>
                  <a:srgbClr val="002060"/>
                </a:solidFill>
              </a:endParaRPr>
            </a:p>
            <a:p>
              <a:pPr algn="ctr"/>
              <a:endParaRPr lang="en-US" altLang="zh-TW" sz="2400" b="1" dirty="0" smtClean="0">
                <a:solidFill>
                  <a:srgbClr val="002060"/>
                </a:solidFill>
              </a:endParaRPr>
            </a:p>
            <a:p>
              <a:pPr algn="ctr"/>
              <a:endParaRPr lang="en-US" altLang="zh-TW" sz="2400" b="1" dirty="0" smtClean="0">
                <a:solidFill>
                  <a:srgbClr val="002060"/>
                </a:solidFill>
              </a:endParaRPr>
            </a:p>
            <a:p>
              <a:pPr algn="ctr"/>
              <a:endParaRPr lang="zh-TW" altLang="en-US" sz="2400" dirty="0"/>
            </a:p>
          </p:txBody>
        </p:sp>
        <p:pic>
          <p:nvPicPr>
            <p:cNvPr id="18" name="Picture 2" descr="Image showing an awareness seminar"/>
            <p:cNvPicPr>
              <a:picLocks noChangeAspect="1" noChangeArrowheads="1"/>
            </p:cNvPicPr>
            <p:nvPr/>
          </p:nvPicPr>
          <p:blipFill>
            <a:blip r:embed="rId3" cstate="print"/>
            <a:srcRect t="4288" b="4288"/>
            <a:stretch>
              <a:fillRect/>
            </a:stretch>
          </p:blipFill>
          <p:spPr bwMode="auto">
            <a:xfrm>
              <a:off x="3275856" y="3356992"/>
              <a:ext cx="2688296" cy="144016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9" name="Picture 4" descr="Image showing a workshop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710887" y="4941168"/>
              <a:ext cx="1733321" cy="1152128"/>
            </a:xfrm>
            <a:prstGeom prst="rect">
              <a:avLst/>
            </a:prstGeom>
            <a:ln>
              <a:noFill/>
            </a:ln>
            <a:effectLst>
              <a:outerShdw blurRad="254000" dist="762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30" name="矩形 29"/>
            <p:cNvSpPr/>
            <p:nvPr/>
          </p:nvSpPr>
          <p:spPr>
            <a:xfrm>
              <a:off x="2915816" y="2852936"/>
              <a:ext cx="3384376" cy="4616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sz="2400" b="1" dirty="0" smtClean="0">
                  <a:solidFill>
                    <a:srgbClr val="002060"/>
                  </a:solidFill>
                  <a:latin typeface="+mn-lt"/>
                </a:rPr>
                <a:t>Seminars &amp; Workshops</a:t>
              </a:r>
              <a:endParaRPr lang="zh-TW" altLang="en-US" sz="2400" dirty="0">
                <a:latin typeface="+mn-lt"/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3149121" y="6228020"/>
              <a:ext cx="2943731" cy="38245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54013" lvl="1" indent="-177800" algn="ctr">
                <a:spcBef>
                  <a:spcPts val="600"/>
                </a:spcBef>
                <a:buSzPct val="50000"/>
                <a:defRPr/>
              </a:pPr>
              <a:r>
                <a:rPr lang="en-US" altLang="zh-TW" sz="2000" b="1" dirty="0" smtClean="0">
                  <a:solidFill>
                    <a:srgbClr val="0000FF"/>
                  </a:solidFill>
                </a:rPr>
                <a:t>Over </a:t>
              </a:r>
              <a:r>
                <a:rPr lang="en-US" altLang="zh-TW" sz="2000" b="1" dirty="0" smtClean="0">
                  <a:solidFill>
                    <a:srgbClr val="0000FF"/>
                  </a:solidFill>
                  <a:latin typeface="+mn-lt"/>
                </a:rPr>
                <a:t>3000</a:t>
              </a:r>
              <a:r>
                <a:rPr lang="en-US" altLang="zh-TW" sz="2000" b="1" dirty="0" smtClean="0">
                  <a:solidFill>
                    <a:srgbClr val="0000FF"/>
                  </a:solidFill>
                </a:rPr>
                <a:t> participants</a:t>
              </a:r>
            </a:p>
          </p:txBody>
        </p:sp>
        <p:pic>
          <p:nvPicPr>
            <p:cNvPr id="12" name="Picture 2" descr="Image showing an experience sharing session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2843808" y="4941168"/>
              <a:ext cx="1720128" cy="115212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sp>
        <p:nvSpPr>
          <p:cNvPr id="23" name="矩形 22"/>
          <p:cNvSpPr/>
          <p:nvPr/>
        </p:nvSpPr>
        <p:spPr>
          <a:xfrm>
            <a:off x="857869" y="764704"/>
            <a:ext cx="3512307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altLang="zh-TW" sz="3000" b="1" dirty="0" smtClean="0">
                <a:latin typeface="+mn-lt"/>
              </a:rPr>
              <a:t>Government Leaders</a:t>
            </a:r>
            <a:endParaRPr lang="zh-TW" altLang="en-US" sz="3000" b="1" dirty="0" smtClean="0">
              <a:latin typeface="+mn-lt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4876918" y="764704"/>
            <a:ext cx="3480825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 sz="3000" b="1" dirty="0" smtClean="0">
                <a:latin typeface="+mn-lt"/>
              </a:rPr>
              <a:t>Fostering Awareness</a:t>
            </a:r>
            <a:endParaRPr lang="zh-TW" altLang="en-US" sz="3000" b="1" dirty="0" smtClean="0">
              <a:latin typeface="+mn-lt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683568" y="1408708"/>
            <a:ext cx="3600400" cy="21602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9" name="矩形 48"/>
          <p:cNvSpPr/>
          <p:nvPr/>
        </p:nvSpPr>
        <p:spPr>
          <a:xfrm>
            <a:off x="669773" y="3717032"/>
            <a:ext cx="3600399" cy="230832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zh-TW" sz="2400" b="1" dirty="0" smtClean="0">
                <a:solidFill>
                  <a:srgbClr val="002060"/>
                </a:solidFill>
                <a:latin typeface="+mn-lt"/>
              </a:rPr>
              <a:t>Public-sector organisations</a:t>
            </a:r>
          </a:p>
          <a:p>
            <a:endParaRPr lang="en-US" altLang="zh-TW" sz="2400" b="1" dirty="0" smtClean="0">
              <a:solidFill>
                <a:srgbClr val="002060"/>
              </a:solidFill>
            </a:endParaRPr>
          </a:p>
          <a:p>
            <a:endParaRPr lang="en-US" altLang="zh-TW" sz="2400" b="1" dirty="0" smtClean="0">
              <a:solidFill>
                <a:srgbClr val="002060"/>
              </a:solidFill>
            </a:endParaRPr>
          </a:p>
          <a:p>
            <a:endParaRPr lang="en-US" altLang="zh-TW" sz="2400" b="1" dirty="0" smtClean="0">
              <a:solidFill>
                <a:srgbClr val="002060"/>
              </a:solidFill>
            </a:endParaRPr>
          </a:p>
          <a:p>
            <a:endParaRPr lang="en-US" altLang="zh-TW" sz="2400" b="1" dirty="0" smtClean="0">
              <a:solidFill>
                <a:srgbClr val="002060"/>
              </a:solidFill>
            </a:endParaRPr>
          </a:p>
          <a:p>
            <a:endParaRPr lang="zh-TW" altLang="en-US" sz="2400" dirty="0"/>
          </a:p>
        </p:txBody>
      </p:sp>
      <p:sp>
        <p:nvSpPr>
          <p:cNvPr id="50" name="矩形 49"/>
          <p:cNvSpPr/>
          <p:nvPr/>
        </p:nvSpPr>
        <p:spPr>
          <a:xfrm>
            <a:off x="678357" y="1408708"/>
            <a:ext cx="30295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2400" b="1" dirty="0" smtClean="0">
                <a:solidFill>
                  <a:srgbClr val="002060"/>
                </a:solidFill>
                <a:latin typeface="+mn-lt"/>
              </a:rPr>
              <a:t>Government Websites</a:t>
            </a:r>
            <a:endParaRPr lang="zh-TW" altLang="en-US" sz="2400" b="1" dirty="0">
              <a:latin typeface="+mn-lt"/>
            </a:endParaRPr>
          </a:p>
        </p:txBody>
      </p:sp>
      <p:pic>
        <p:nvPicPr>
          <p:cNvPr id="51" name="圖片 50" descr="圖片4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41780" y="5513164"/>
            <a:ext cx="1584176" cy="295840"/>
          </a:xfrm>
          <a:prstGeom prst="rect">
            <a:avLst/>
          </a:prstGeom>
        </p:spPr>
      </p:pic>
      <p:pic>
        <p:nvPicPr>
          <p:cNvPr id="52" name="圖片 51" descr="圖片3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541980" y="5508395"/>
            <a:ext cx="1296144" cy="364809"/>
          </a:xfrm>
          <a:prstGeom prst="rect">
            <a:avLst/>
          </a:prstGeom>
        </p:spPr>
      </p:pic>
      <p:pic>
        <p:nvPicPr>
          <p:cNvPr id="53" name="圖片 52" descr="圖片2.jp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368138" y="4880887"/>
            <a:ext cx="1758018" cy="416253"/>
          </a:xfrm>
          <a:prstGeom prst="rect">
            <a:avLst/>
          </a:prstGeom>
        </p:spPr>
      </p:pic>
      <p:pic>
        <p:nvPicPr>
          <p:cNvPr id="54" name="圖片 53" descr="EOC logo.jp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527104" y="4361036"/>
            <a:ext cx="1527044" cy="352178"/>
          </a:xfrm>
          <a:prstGeom prst="rect">
            <a:avLst/>
          </a:prstGeom>
        </p:spPr>
      </p:pic>
      <p:pic>
        <p:nvPicPr>
          <p:cNvPr id="55" name="圖片 54" descr="圖片5.png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85796" y="4793084"/>
            <a:ext cx="1099408" cy="634710"/>
          </a:xfrm>
          <a:prstGeom prst="rect">
            <a:avLst/>
          </a:prstGeom>
        </p:spPr>
      </p:pic>
      <p:pic>
        <p:nvPicPr>
          <p:cNvPr id="56" name="Picture 44" descr="D:\Users\imysit\Documents\MyConnectFiles\ScreenCapture\imysit@ogcio.gov.hk\imysit@ogcio.gov.hk_20130219_175147.png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885796" y="4217020"/>
            <a:ext cx="1052670" cy="563488"/>
          </a:xfrm>
          <a:prstGeom prst="rect">
            <a:avLst/>
          </a:prstGeom>
          <a:noFill/>
        </p:spPr>
      </p:pic>
      <p:pic>
        <p:nvPicPr>
          <p:cNvPr id="57" name="Picture 2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813788" y="1840756"/>
            <a:ext cx="2203382" cy="1584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8" name="圖片 8" descr="W3C WCAG 2.0 Level AA conformance logo"/>
          <p:cNvPicPr>
            <a:picLocks noChangeAspect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2657602" y="3037579"/>
            <a:ext cx="1266326" cy="3873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1" name="圖片 20" descr="tick.bmp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3208986" y="2492896"/>
            <a:ext cx="570926" cy="484619"/>
          </a:xfrm>
          <a:prstGeom prst="rect">
            <a:avLst/>
          </a:prstGeom>
        </p:spPr>
      </p:pic>
      <p:sp>
        <p:nvSpPr>
          <p:cNvPr id="29" name="投影片編號版面配置區 5"/>
          <p:cNvSpPr>
            <a:spLocks noGrp="1"/>
          </p:cNvSpPr>
          <p:nvPr>
            <p:ph type="sldNum" sz="quarter" idx="10"/>
          </p:nvPr>
        </p:nvSpPr>
        <p:spPr bwMode="auto">
          <a:xfrm>
            <a:off x="8748464" y="6448251"/>
            <a:ext cx="514350" cy="365125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fld id="{55D4C221-9F10-4425-8324-2DEAF92AC826}" type="slidenum">
              <a:rPr lang="zh-TW" altLang="en-US" smtClean="0"/>
              <a:pPr/>
              <a:t>10</a:t>
            </a:fld>
            <a:endParaRPr lang="zh-TW" altLang="en-US" dirty="0" smtClean="0"/>
          </a:p>
        </p:txBody>
      </p:sp>
      <p:cxnSp>
        <p:nvCxnSpPr>
          <p:cNvPr id="28" name="直線接點 27"/>
          <p:cNvCxnSpPr/>
          <p:nvPr/>
        </p:nvCxnSpPr>
        <p:spPr>
          <a:xfrm>
            <a:off x="5004048" y="1268760"/>
            <a:ext cx="3240360" cy="0"/>
          </a:xfrm>
          <a:prstGeom prst="line">
            <a:avLst/>
          </a:prstGeom>
          <a:ln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39" name="矩形 38"/>
          <p:cNvSpPr/>
          <p:nvPr/>
        </p:nvSpPr>
        <p:spPr>
          <a:xfrm>
            <a:off x="611560" y="692696"/>
            <a:ext cx="3744416" cy="648072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  <a:effectLst/>
          <a:scene3d>
            <a:camera prst="orthographicFront" fov="0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w="101600" h="38100"/>
          </a:sp3d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ts val="2500"/>
              </a:lnSpc>
              <a:defRPr/>
            </a:pPr>
            <a:r>
              <a:rPr lang="en-US" altLang="zh-TW" sz="2800" b="1" dirty="0" smtClean="0">
                <a:solidFill>
                  <a:schemeClr val="tx1"/>
                </a:solidFill>
              </a:rPr>
              <a:t>Government Leadership</a:t>
            </a:r>
            <a:endParaRPr lang="zh-TW" altLang="en-US" sz="2800" b="1" dirty="0" smtClean="0">
              <a:solidFill>
                <a:schemeClr val="tx1"/>
              </a:solidFill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4716016" y="692696"/>
            <a:ext cx="3816424" cy="648072"/>
          </a:xfrm>
          <a:prstGeom prst="rect">
            <a:avLst/>
          </a:prstGeom>
          <a:solidFill>
            <a:srgbClr val="00B050"/>
          </a:solidFill>
          <a:ln>
            <a:solidFill>
              <a:schemeClr val="accent2">
                <a:lumMod val="50000"/>
              </a:schemeClr>
            </a:solidFill>
          </a:ln>
          <a:effectLst/>
          <a:scene3d>
            <a:camera prst="orthographicFront" fov="0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w="101600" h="381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ts val="2500"/>
              </a:lnSpc>
              <a:defRPr/>
            </a:pPr>
            <a:r>
              <a:rPr lang="en-US" altLang="zh-TW" sz="2800" b="1" dirty="0" smtClean="0">
                <a:solidFill>
                  <a:schemeClr val="tx1"/>
                </a:solidFill>
              </a:rPr>
              <a:t>Fostering Awareness</a:t>
            </a:r>
            <a:endParaRPr lang="zh-TW" altLang="en-US" sz="2800" b="1" dirty="0" smtClean="0">
              <a:solidFill>
                <a:schemeClr val="tx1"/>
              </a:solidFill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1475656" y="99392"/>
            <a:ext cx="6264696" cy="54868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63500" cmpd="dbl">
            <a:solidFill>
              <a:srgbClr val="92D05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spcBef>
                <a:spcPts val="1200"/>
              </a:spcBef>
              <a:defRPr/>
            </a:pPr>
            <a:r>
              <a:rPr lang="en-US" altLang="zh-TW" sz="3200" b="1" dirty="0" smtClean="0">
                <a:solidFill>
                  <a:schemeClr val="tx1"/>
                </a:solidFill>
              </a:rPr>
              <a:t>Web Accessibility Campaign</a:t>
            </a:r>
            <a:endParaRPr lang="zh-TW" altLang="en-US" sz="3200" b="1" dirty="0" smtClean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/>
        </p:nvSpPr>
        <p:spPr>
          <a:xfrm>
            <a:off x="5004048" y="1556792"/>
            <a:ext cx="3816424" cy="3600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矩形 25"/>
          <p:cNvSpPr/>
          <p:nvPr/>
        </p:nvSpPr>
        <p:spPr>
          <a:xfrm>
            <a:off x="467544" y="1556792"/>
            <a:ext cx="3816424" cy="35283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矩形 22"/>
          <p:cNvSpPr/>
          <p:nvPr/>
        </p:nvSpPr>
        <p:spPr>
          <a:xfrm>
            <a:off x="5148063" y="1484782"/>
            <a:ext cx="367240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180975" algn="ctr">
              <a:spcBef>
                <a:spcPct val="0"/>
              </a:spcBef>
              <a:spcAft>
                <a:spcPts val="600"/>
              </a:spcAft>
              <a:buSzPct val="50000"/>
              <a:defRPr/>
            </a:pPr>
            <a:r>
              <a:rPr lang="en-US" altLang="zh-TW" sz="2800" b="1" dirty="0" smtClean="0">
                <a:solidFill>
                  <a:schemeClr val="tx2">
                    <a:lumMod val="75000"/>
                  </a:schemeClr>
                </a:solidFill>
                <a:latin typeface="+mn-lt"/>
              </a:rPr>
              <a:t>Accessible Webpage Templates</a:t>
            </a:r>
          </a:p>
        </p:txBody>
      </p:sp>
      <p:sp>
        <p:nvSpPr>
          <p:cNvPr id="6" name="標題 1"/>
          <p:cNvSpPr txBox="1">
            <a:spLocks/>
          </p:cNvSpPr>
          <p:nvPr/>
        </p:nvSpPr>
        <p:spPr>
          <a:xfrm>
            <a:off x="0" y="341784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defRPr/>
            </a:pPr>
            <a:r>
              <a:rPr lang="en-US" altLang="zh-TW" sz="3000" b="1" dirty="0" smtClean="0">
                <a:latin typeface="+mn-lt"/>
              </a:rPr>
              <a:t>Promulgating Resources</a:t>
            </a:r>
            <a:endParaRPr lang="zh-TW" altLang="en-US" sz="3000" b="1" dirty="0" smtClean="0">
              <a:latin typeface="+mn-lt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2195736" y="3861048"/>
            <a:ext cx="3744416" cy="259228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3" name="群組 10"/>
          <p:cNvGrpSpPr/>
          <p:nvPr/>
        </p:nvGrpSpPr>
        <p:grpSpPr>
          <a:xfrm>
            <a:off x="395536" y="2348880"/>
            <a:ext cx="3902475" cy="1359786"/>
            <a:chOff x="3054001" y="1340768"/>
            <a:chExt cx="4521672" cy="1666437"/>
          </a:xfrm>
        </p:grpSpPr>
        <p:pic>
          <p:nvPicPr>
            <p:cNvPr id="12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203848" y="1340768"/>
              <a:ext cx="4371825" cy="16664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3" name="矩形 12"/>
            <p:cNvSpPr/>
            <p:nvPr/>
          </p:nvSpPr>
          <p:spPr>
            <a:xfrm>
              <a:off x="3054001" y="1475956"/>
              <a:ext cx="3740774" cy="565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54013" lvl="1" indent="-177800" algn="ctr">
                <a:buSzPct val="50000"/>
                <a:defRPr/>
              </a:pPr>
              <a:r>
                <a:rPr lang="en-US" altLang="zh-TW" sz="2400" b="1" dirty="0" smtClean="0">
                  <a:solidFill>
                    <a:srgbClr val="7030A0"/>
                  </a:solidFill>
                </a:rPr>
                <a:t>www.webforall.gov.hk</a:t>
              </a:r>
            </a:p>
          </p:txBody>
        </p:sp>
      </p:grpSp>
      <p:sp>
        <p:nvSpPr>
          <p:cNvPr id="14" name="矩形 13"/>
          <p:cNvSpPr/>
          <p:nvPr/>
        </p:nvSpPr>
        <p:spPr>
          <a:xfrm>
            <a:off x="1043608" y="1753652"/>
            <a:ext cx="261911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-180975" algn="ctr">
              <a:spcBef>
                <a:spcPct val="0"/>
              </a:spcBef>
              <a:spcAft>
                <a:spcPts val="600"/>
              </a:spcAft>
              <a:buSzPct val="50000"/>
              <a:defRPr/>
            </a:pPr>
            <a:r>
              <a:rPr lang="en-US" altLang="zh-TW" sz="2800" b="1" dirty="0" smtClean="0">
                <a:solidFill>
                  <a:schemeClr val="tx2">
                    <a:lumMod val="75000"/>
                  </a:schemeClr>
                </a:solidFill>
                <a:latin typeface="+mn-lt"/>
              </a:rPr>
              <a:t>Webforall</a:t>
            </a:r>
            <a:r>
              <a:rPr lang="zh-TW" altLang="en-US" sz="2800" b="1" dirty="0" smtClean="0">
                <a:solidFill>
                  <a:schemeClr val="tx2">
                    <a:lumMod val="75000"/>
                  </a:schemeClr>
                </a:solidFill>
                <a:latin typeface="+mn-lt"/>
              </a:rPr>
              <a:t> </a:t>
            </a:r>
            <a:r>
              <a:rPr lang="en-US" altLang="zh-TW" sz="2800" b="1" dirty="0" smtClean="0">
                <a:solidFill>
                  <a:schemeClr val="tx2">
                    <a:lumMod val="75000"/>
                  </a:schemeClr>
                </a:solidFill>
                <a:latin typeface="+mn-lt"/>
              </a:rPr>
              <a:t>Portal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12504" y="2962560"/>
            <a:ext cx="1411224" cy="18345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投影片編號版面配置區 5"/>
          <p:cNvSpPr>
            <a:spLocks noGrp="1"/>
          </p:cNvSpPr>
          <p:nvPr>
            <p:ph type="sldNum" sz="quarter" idx="10"/>
          </p:nvPr>
        </p:nvSpPr>
        <p:spPr bwMode="auto">
          <a:xfrm>
            <a:off x="8748464" y="6448251"/>
            <a:ext cx="514350" cy="365125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fld id="{55D4C221-9F10-4425-8324-2DEAF92AC826}" type="slidenum">
              <a:rPr lang="zh-TW" altLang="en-US" smtClean="0"/>
              <a:pPr/>
              <a:t>11</a:t>
            </a:fld>
            <a:endParaRPr lang="zh-TW" altLang="en-US" dirty="0" smtClean="0"/>
          </a:p>
        </p:txBody>
      </p:sp>
      <p:pic>
        <p:nvPicPr>
          <p:cNvPr id="25" name="Picture 2" descr="Content Body of the web accessibility template&#10;"/>
          <p:cNvPicPr>
            <a:picLocks noChangeAspect="1" noChangeArrowheads="1"/>
          </p:cNvPicPr>
          <p:nvPr/>
        </p:nvPicPr>
        <p:blipFill>
          <a:blip r:embed="rId5" cstate="print"/>
          <a:srcRect t="11606" r="2362" b="2516"/>
          <a:stretch>
            <a:fillRect/>
          </a:stretch>
        </p:blipFill>
        <p:spPr bwMode="auto">
          <a:xfrm>
            <a:off x="5220072" y="2465090"/>
            <a:ext cx="3456383" cy="2188046"/>
          </a:xfrm>
          <a:prstGeom prst="rect">
            <a:avLst/>
          </a:prstGeom>
          <a:noFill/>
          <a:ln w="9525">
            <a:solidFill>
              <a:schemeClr val="tx1">
                <a:lumMod val="95000"/>
                <a:lumOff val="5000"/>
              </a:schemeClr>
            </a:solidFill>
            <a:miter lim="800000"/>
            <a:headEnd/>
            <a:tailEnd/>
          </a:ln>
        </p:spPr>
      </p:pic>
      <p:cxnSp>
        <p:nvCxnSpPr>
          <p:cNvPr id="19" name="直線接點 18"/>
          <p:cNvCxnSpPr/>
          <p:nvPr/>
        </p:nvCxnSpPr>
        <p:spPr>
          <a:xfrm>
            <a:off x="2699792" y="1124744"/>
            <a:ext cx="3816424" cy="0"/>
          </a:xfrm>
          <a:prstGeom prst="line">
            <a:avLst/>
          </a:prstGeom>
          <a:ln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24" name="矩形 23"/>
          <p:cNvSpPr/>
          <p:nvPr/>
        </p:nvSpPr>
        <p:spPr>
          <a:xfrm>
            <a:off x="2411760" y="692696"/>
            <a:ext cx="4248472" cy="648072"/>
          </a:xfrm>
          <a:prstGeom prst="rect">
            <a:avLst/>
          </a:prstGeom>
          <a:solidFill>
            <a:schemeClr val="accent4"/>
          </a:solidFill>
          <a:ln>
            <a:solidFill>
              <a:schemeClr val="accent6">
                <a:lumMod val="50000"/>
              </a:schemeClr>
            </a:solidFill>
          </a:ln>
          <a:effectLst/>
          <a:scene3d>
            <a:camera prst="orthographicFront" fov="0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w="101600" h="38100"/>
          </a:sp3d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lIns="36000" rIns="36000" anchor="ctr"/>
          <a:lstStyle/>
          <a:p>
            <a:pPr algn="ctr">
              <a:lnSpc>
                <a:spcPts val="2500"/>
              </a:lnSpc>
              <a:defRPr/>
            </a:pPr>
            <a:r>
              <a:rPr lang="en-US" altLang="zh-TW" sz="3200" b="1" dirty="0" smtClean="0">
                <a:solidFill>
                  <a:schemeClr val="tx1"/>
                </a:solidFill>
              </a:rPr>
              <a:t>Promulgating Resources</a:t>
            </a:r>
            <a:endParaRPr lang="zh-TW" altLang="en-US" sz="3200" b="1" dirty="0" smtClean="0">
              <a:solidFill>
                <a:schemeClr val="tx1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2195736" y="3861048"/>
            <a:ext cx="3744416" cy="95410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indent="-180975" algn="ctr">
              <a:spcBef>
                <a:spcPct val="0"/>
              </a:spcBef>
              <a:spcAft>
                <a:spcPts val="0"/>
              </a:spcAft>
              <a:buSzPct val="50000"/>
              <a:defRPr/>
            </a:pPr>
            <a:r>
              <a:rPr lang="en-US" altLang="zh-TW" sz="2800" b="1" dirty="0" smtClean="0">
                <a:solidFill>
                  <a:schemeClr val="tx2">
                    <a:lumMod val="75000"/>
                  </a:schemeClr>
                </a:solidFill>
                <a:latin typeface="+mn-lt"/>
              </a:rPr>
              <a:t>Mobile Applications</a:t>
            </a:r>
          </a:p>
          <a:p>
            <a:pPr indent="-180975" algn="ctr">
              <a:spcBef>
                <a:spcPct val="0"/>
              </a:spcBef>
              <a:spcAft>
                <a:spcPts val="0"/>
              </a:spcAft>
              <a:buSzPct val="50000"/>
              <a:defRPr/>
            </a:pPr>
            <a:r>
              <a:rPr lang="en-US" altLang="zh-TW" sz="2800" b="1" dirty="0" smtClean="0">
                <a:solidFill>
                  <a:schemeClr val="tx2">
                    <a:lumMod val="75000"/>
                  </a:schemeClr>
                </a:solidFill>
                <a:latin typeface="+mn-lt"/>
              </a:rPr>
              <a:t> Accessibility Handbook</a:t>
            </a:r>
          </a:p>
        </p:txBody>
      </p:sp>
      <p:sp>
        <p:nvSpPr>
          <p:cNvPr id="22" name="矩形 21"/>
          <p:cNvSpPr/>
          <p:nvPr/>
        </p:nvSpPr>
        <p:spPr>
          <a:xfrm>
            <a:off x="1475656" y="99392"/>
            <a:ext cx="6264696" cy="54868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63500" cmpd="dbl">
            <a:solidFill>
              <a:srgbClr val="92D05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spcBef>
                <a:spcPts val="1200"/>
              </a:spcBef>
              <a:defRPr/>
            </a:pPr>
            <a:r>
              <a:rPr lang="en-US" altLang="zh-TW" sz="3200" b="1" dirty="0" smtClean="0">
                <a:solidFill>
                  <a:schemeClr val="tx1"/>
                </a:solidFill>
              </a:rPr>
              <a:t>Web Accessibility Campaign</a:t>
            </a:r>
            <a:endParaRPr lang="zh-TW" altLang="en-US" sz="3200" b="1" dirty="0" smtClean="0">
              <a:solidFill>
                <a:schemeClr val="tx1"/>
              </a:solidFill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339751" y="4768042"/>
            <a:ext cx="3600401" cy="16852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 descr="Rectangle: Click to edit Master text styles&#10;Second level&#10;Third level&#10;Fourth level&#10;Fifth level"/>
          <p:cNvSpPr txBox="1">
            <a:spLocks noChangeArrowheads="1"/>
          </p:cNvSpPr>
          <p:nvPr/>
        </p:nvSpPr>
        <p:spPr>
          <a:xfrm>
            <a:off x="971600" y="1844824"/>
            <a:ext cx="7796213" cy="4176712"/>
          </a:xfrm>
          <a:prstGeom prst="rect">
            <a:avLst/>
          </a:prstGeom>
        </p:spPr>
        <p:txBody>
          <a:bodyPr/>
          <a:lstStyle/>
          <a:p>
            <a:pPr marL="88900" marR="0" lvl="0" indent="-88900" algn="l" defTabSz="914400" rtl="0" eaLnBrk="0" fontAlgn="base" latinLnBrk="0" hangingPunct="0">
              <a:lnSpc>
                <a:spcPct val="90000"/>
              </a:lnSpc>
              <a:spcBef>
                <a:spcPts val="1200"/>
              </a:spcBef>
              <a:spcAft>
                <a:spcPts val="1800"/>
              </a:spcAft>
              <a:buClr>
                <a:schemeClr val="hlink"/>
              </a:buClr>
              <a:buSzPct val="110000"/>
              <a:buFont typeface="Wingdings 2" pitchFamily="18" charset="2"/>
              <a:buNone/>
              <a:tabLst/>
              <a:defRPr/>
            </a:pPr>
            <a:r>
              <a:rPr kumimoji="0" lang="en-US" altLang="zh-TW" sz="32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 </a:t>
            </a:r>
          </a:p>
        </p:txBody>
      </p:sp>
      <p:sp>
        <p:nvSpPr>
          <p:cNvPr id="5" name="文字方塊 4"/>
          <p:cNvSpPr txBox="1"/>
          <p:nvPr/>
        </p:nvSpPr>
        <p:spPr>
          <a:xfrm>
            <a:off x="683568" y="1373867"/>
            <a:ext cx="7992888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5600" indent="-355600" eaLnBrk="0" hangingPunct="0">
              <a:spcBef>
                <a:spcPts val="600"/>
              </a:spcBef>
              <a:buClr>
                <a:srgbClr val="386A42"/>
              </a:buClr>
              <a:buFont typeface="Arial" charset="0"/>
              <a:buChar char="•"/>
            </a:pPr>
            <a:r>
              <a:rPr lang="en-US" altLang="zh-TW" sz="2400" dirty="0" smtClean="0">
                <a:latin typeface="+mn-lt"/>
              </a:rPr>
              <a:t>For NGOs or SMEs to </a:t>
            </a:r>
            <a:r>
              <a:rPr lang="en-US" altLang="zh-TW" sz="2400" dirty="0" smtClean="0">
                <a:solidFill>
                  <a:srgbClr val="0000FF"/>
                </a:solidFill>
                <a:latin typeface="+mn-lt"/>
              </a:rPr>
              <a:t>build barrier-free websites</a:t>
            </a:r>
          </a:p>
          <a:p>
            <a:pPr marL="355600" indent="-355600" eaLnBrk="0" hangingPunct="0">
              <a:spcBef>
                <a:spcPts val="600"/>
              </a:spcBef>
              <a:buClr>
                <a:srgbClr val="386A42"/>
              </a:buClr>
              <a:buFont typeface="Arial" charset="0"/>
              <a:buChar char="•"/>
            </a:pPr>
            <a:r>
              <a:rPr lang="en-US" altLang="zh-TW" sz="2400" dirty="0" smtClean="0">
                <a:latin typeface="+mn-lt"/>
              </a:rPr>
              <a:t>Sample codes incorporated with essential </a:t>
            </a:r>
            <a:r>
              <a:rPr lang="en-US" altLang="zh-TW" sz="2400" dirty="0" smtClean="0">
                <a:solidFill>
                  <a:srgbClr val="0000FF"/>
                </a:solidFill>
                <a:latin typeface="+mn-lt"/>
              </a:rPr>
              <a:t>web accessibility features, e.g.</a:t>
            </a:r>
            <a:endParaRPr lang="en-US" altLang="zh-TW" sz="2400" dirty="0" smtClean="0">
              <a:latin typeface="+mn-lt"/>
            </a:endParaRPr>
          </a:p>
        </p:txBody>
      </p:sp>
      <p:sp>
        <p:nvSpPr>
          <p:cNvPr id="7" name="標題 1"/>
          <p:cNvSpPr txBox="1">
            <a:spLocks/>
          </p:cNvSpPr>
          <p:nvPr/>
        </p:nvSpPr>
        <p:spPr>
          <a:xfrm>
            <a:off x="755576" y="485800"/>
            <a:ext cx="8172326" cy="114300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altLang="zh-TW" sz="3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Accessible Webpage Templates</a:t>
            </a:r>
          </a:p>
        </p:txBody>
      </p:sp>
      <p:pic>
        <p:nvPicPr>
          <p:cNvPr id="21" name="Picture 3" descr="Image showing key features of the first web template"/>
          <p:cNvPicPr>
            <a:picLocks noChangeAspect="1" noChangeArrowheads="1"/>
          </p:cNvPicPr>
          <p:nvPr/>
        </p:nvPicPr>
        <p:blipFill>
          <a:blip r:embed="rId3" cstate="print"/>
          <a:srcRect t="10371"/>
          <a:stretch>
            <a:fillRect/>
          </a:stretch>
        </p:blipFill>
        <p:spPr bwMode="auto">
          <a:xfrm>
            <a:off x="2286001" y="2713857"/>
            <a:ext cx="4086199" cy="3523455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</p:pic>
      <p:sp>
        <p:nvSpPr>
          <p:cNvPr id="22" name="Line Callout 2 8"/>
          <p:cNvSpPr/>
          <p:nvPr/>
        </p:nvSpPr>
        <p:spPr>
          <a:xfrm>
            <a:off x="6660232" y="2743200"/>
            <a:ext cx="2304256" cy="685800"/>
          </a:xfrm>
          <a:prstGeom prst="borderCallout2">
            <a:avLst>
              <a:gd name="adj1" fmla="val 24013"/>
              <a:gd name="adj2" fmla="val -1315"/>
              <a:gd name="adj3" fmla="val 20505"/>
              <a:gd name="adj4" fmla="val -14729"/>
              <a:gd name="adj5" fmla="val 23235"/>
              <a:gd name="adj6" fmla="val -13111"/>
            </a:avLst>
          </a:prstGeom>
          <a:solidFill>
            <a:srgbClr val="FFFFCC"/>
          </a:solidFill>
          <a:ln>
            <a:solidFill>
              <a:srgbClr val="7030A0"/>
            </a:solidFill>
          </a:ln>
          <a:effectLst>
            <a:outerShdw blurRad="50800" dist="50800" dir="5400000" algn="ctr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 indent="-457200" algn="ctr"/>
            <a:r>
              <a:rPr lang="en-US" altLang="zh-TW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5. Allow text resize</a:t>
            </a:r>
          </a:p>
        </p:txBody>
      </p:sp>
      <p:sp>
        <p:nvSpPr>
          <p:cNvPr id="23" name="Line Callout 2 10"/>
          <p:cNvSpPr/>
          <p:nvPr/>
        </p:nvSpPr>
        <p:spPr>
          <a:xfrm>
            <a:off x="251520" y="2611016"/>
            <a:ext cx="1752600" cy="777498"/>
          </a:xfrm>
          <a:prstGeom prst="borderCallout2">
            <a:avLst>
              <a:gd name="adj1" fmla="val 49731"/>
              <a:gd name="adj2" fmla="val 99937"/>
              <a:gd name="adj3" fmla="val 34643"/>
              <a:gd name="adj4" fmla="val 152347"/>
              <a:gd name="adj5" fmla="val 19924"/>
              <a:gd name="adj6" fmla="val 154802"/>
            </a:avLst>
          </a:prstGeom>
          <a:solidFill>
            <a:srgbClr val="FFFFCC"/>
          </a:solidFill>
          <a:ln>
            <a:solidFill>
              <a:srgbClr val="7030A0"/>
            </a:solidFill>
          </a:ln>
          <a:effectLst>
            <a:outerShdw blurRad="50800" dist="50800" dir="5400000" algn="ctr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1. Provide “Skip To Content”</a:t>
            </a:r>
          </a:p>
        </p:txBody>
      </p:sp>
      <p:sp>
        <p:nvSpPr>
          <p:cNvPr id="24" name="Line Callout 2 11"/>
          <p:cNvSpPr/>
          <p:nvPr/>
        </p:nvSpPr>
        <p:spPr>
          <a:xfrm>
            <a:off x="251520" y="3691136"/>
            <a:ext cx="1752600" cy="838200"/>
          </a:xfrm>
          <a:prstGeom prst="borderCallout2">
            <a:avLst>
              <a:gd name="adj1" fmla="val 44738"/>
              <a:gd name="adj2" fmla="val 99937"/>
              <a:gd name="adj3" fmla="val 44533"/>
              <a:gd name="adj4" fmla="val 118563"/>
              <a:gd name="adj5" fmla="val 52083"/>
              <a:gd name="adj6" fmla="val 135307"/>
            </a:avLst>
          </a:prstGeom>
          <a:solidFill>
            <a:srgbClr val="FFFFCC"/>
          </a:solidFill>
          <a:ln>
            <a:solidFill>
              <a:srgbClr val="7030A0"/>
            </a:solidFill>
          </a:ln>
          <a:effectLst>
            <a:outerShdw blurRad="50800" dist="50800" dir="5400000" algn="ctr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2. Provide meaningful alt text for images</a:t>
            </a:r>
          </a:p>
        </p:txBody>
      </p:sp>
      <p:sp>
        <p:nvSpPr>
          <p:cNvPr id="25" name="Line Callout 2 13"/>
          <p:cNvSpPr/>
          <p:nvPr/>
        </p:nvSpPr>
        <p:spPr>
          <a:xfrm>
            <a:off x="251520" y="4844008"/>
            <a:ext cx="1752600" cy="1295400"/>
          </a:xfrm>
          <a:prstGeom prst="borderCallout2">
            <a:avLst>
              <a:gd name="adj1" fmla="val 45718"/>
              <a:gd name="adj2" fmla="val 98488"/>
              <a:gd name="adj3" fmla="val 45569"/>
              <a:gd name="adj4" fmla="val 142450"/>
              <a:gd name="adj5" fmla="val -66728"/>
              <a:gd name="adj6" fmla="val 188919"/>
            </a:avLst>
          </a:prstGeom>
          <a:solidFill>
            <a:srgbClr val="FFFFCC"/>
          </a:solidFill>
          <a:ln>
            <a:solidFill>
              <a:srgbClr val="7030A0"/>
            </a:solidFill>
          </a:ln>
          <a:effectLst>
            <a:outerShdw blurRad="50800" dist="50800" dir="5400000" algn="ctr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3. Allow to play or pause the auto-scrolling latest news</a:t>
            </a:r>
          </a:p>
        </p:txBody>
      </p:sp>
      <p:sp>
        <p:nvSpPr>
          <p:cNvPr id="26" name="Line Callout 2 16"/>
          <p:cNvSpPr/>
          <p:nvPr/>
        </p:nvSpPr>
        <p:spPr>
          <a:xfrm>
            <a:off x="6660232" y="3573016"/>
            <a:ext cx="2304256" cy="720080"/>
          </a:xfrm>
          <a:prstGeom prst="borderCallout2">
            <a:avLst>
              <a:gd name="adj1" fmla="val 48129"/>
              <a:gd name="adj2" fmla="val -1553"/>
              <a:gd name="adj3" fmla="val 47855"/>
              <a:gd name="adj4" fmla="val -27163"/>
              <a:gd name="adj5" fmla="val -62150"/>
              <a:gd name="adj6" fmla="val -79831"/>
            </a:avLst>
          </a:prstGeom>
          <a:solidFill>
            <a:srgbClr val="FFFFCC"/>
          </a:solidFill>
          <a:ln>
            <a:solidFill>
              <a:srgbClr val="7030A0"/>
            </a:solidFill>
          </a:ln>
          <a:effectLst>
            <a:outerShdw blurRad="50800" dist="50800" dir="5400000" algn="ctr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 indent="-457200" algn="ctr"/>
            <a:r>
              <a:rPr lang="en-US" altLang="zh-TW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6. Provide keyboard accessible menu</a:t>
            </a:r>
          </a:p>
        </p:txBody>
      </p:sp>
      <p:sp>
        <p:nvSpPr>
          <p:cNvPr id="27" name="Line Callout 2 17"/>
          <p:cNvSpPr/>
          <p:nvPr/>
        </p:nvSpPr>
        <p:spPr>
          <a:xfrm>
            <a:off x="3491880" y="2230760"/>
            <a:ext cx="4320480" cy="406152"/>
          </a:xfrm>
          <a:prstGeom prst="borderCallout2">
            <a:avLst>
              <a:gd name="adj1" fmla="val 102206"/>
              <a:gd name="adj2" fmla="val 47249"/>
              <a:gd name="adj3" fmla="val 158510"/>
              <a:gd name="adj4" fmla="val 37539"/>
              <a:gd name="adj5" fmla="val 162975"/>
              <a:gd name="adj6" fmla="val 37215"/>
            </a:avLst>
          </a:prstGeom>
          <a:solidFill>
            <a:srgbClr val="FFFFCC"/>
          </a:solidFill>
          <a:ln>
            <a:solidFill>
              <a:srgbClr val="7030A0"/>
            </a:solidFill>
          </a:ln>
          <a:effectLst>
            <a:outerShdw blurRad="50800" dist="50800" dir="5400000" algn="ctr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 indent="-457200" algn="ctr"/>
            <a:r>
              <a:rPr lang="en-US" altLang="zh-TW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4. Provide User-initiated background audio</a:t>
            </a:r>
          </a:p>
        </p:txBody>
      </p:sp>
      <p:sp>
        <p:nvSpPr>
          <p:cNvPr id="28" name="Line Callout 2 19"/>
          <p:cNvSpPr/>
          <p:nvPr/>
        </p:nvSpPr>
        <p:spPr>
          <a:xfrm>
            <a:off x="6660232" y="4437112"/>
            <a:ext cx="2304256" cy="648072"/>
          </a:xfrm>
          <a:prstGeom prst="borderCallout2">
            <a:avLst>
              <a:gd name="adj1" fmla="val 18750"/>
              <a:gd name="adj2" fmla="val -1545"/>
              <a:gd name="adj3" fmla="val 18750"/>
              <a:gd name="adj4" fmla="val -22090"/>
              <a:gd name="adj5" fmla="val -28095"/>
              <a:gd name="adj6" fmla="val -31847"/>
            </a:avLst>
          </a:prstGeom>
          <a:solidFill>
            <a:srgbClr val="FFFFCC"/>
          </a:solidFill>
          <a:ln>
            <a:solidFill>
              <a:srgbClr val="7030A0"/>
            </a:solidFill>
          </a:ln>
          <a:effectLst>
            <a:outerShdw blurRad="50800" dist="50800" dir="5400000" algn="ctr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 indent="-457200" algn="ctr"/>
            <a:r>
              <a:rPr lang="en-US" altLang="zh-TW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7. Provide embedded video channel</a:t>
            </a:r>
          </a:p>
        </p:txBody>
      </p:sp>
      <p:sp>
        <p:nvSpPr>
          <p:cNvPr id="29" name="Line Callout 2 12"/>
          <p:cNvSpPr/>
          <p:nvPr/>
        </p:nvSpPr>
        <p:spPr>
          <a:xfrm>
            <a:off x="6660232" y="5275312"/>
            <a:ext cx="2304256" cy="648072"/>
          </a:xfrm>
          <a:prstGeom prst="borderCallout2">
            <a:avLst>
              <a:gd name="adj1" fmla="val 18750"/>
              <a:gd name="adj2" fmla="val -501"/>
              <a:gd name="adj3" fmla="val 18750"/>
              <a:gd name="adj4" fmla="val -22090"/>
              <a:gd name="adj5" fmla="val -59530"/>
              <a:gd name="adj6" fmla="val -37213"/>
            </a:avLst>
          </a:prstGeom>
          <a:solidFill>
            <a:srgbClr val="FFFFCC"/>
          </a:solidFill>
          <a:ln>
            <a:solidFill>
              <a:srgbClr val="7030A0"/>
            </a:solidFill>
          </a:ln>
          <a:effectLst>
            <a:outerShdw blurRad="50800" dist="50800" dir="5400000" algn="ctr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 indent="-457200" algn="ctr"/>
            <a:r>
              <a:rPr lang="en-US" altLang="zh-TW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8. Provide sufficient colour contrast</a:t>
            </a:r>
          </a:p>
        </p:txBody>
      </p:sp>
      <p:sp>
        <p:nvSpPr>
          <p:cNvPr id="15" name="投影片編號版面配置區 5"/>
          <p:cNvSpPr>
            <a:spLocks noGrp="1"/>
          </p:cNvSpPr>
          <p:nvPr>
            <p:ph type="sldNum" sz="quarter" idx="10"/>
          </p:nvPr>
        </p:nvSpPr>
        <p:spPr bwMode="auto">
          <a:xfrm>
            <a:off x="8748464" y="6448251"/>
            <a:ext cx="514350" cy="365125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fld id="{55D4C221-9F10-4425-8324-2DEAF92AC826}" type="slidenum">
              <a:rPr lang="zh-TW" altLang="en-US" smtClean="0"/>
              <a:pPr/>
              <a:t>12</a:t>
            </a:fld>
            <a:endParaRPr lang="zh-TW" alt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0"/>
                            </p:stCondLst>
                            <p:childTnLst>
                              <p:par>
                                <p:cTn id="14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6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4500"/>
                            </p:stCondLst>
                            <p:childTnLst>
                              <p:par>
                                <p:cTn id="18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0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6500"/>
                            </p:stCondLst>
                            <p:childTnLst>
                              <p:par>
                                <p:cTn id="22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4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8500"/>
                            </p:stCondLst>
                            <p:childTnLst>
                              <p:par>
                                <p:cTn id="26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8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500"/>
                            </p:stCondLst>
                            <p:childTnLst>
                              <p:par>
                                <p:cTn id="30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2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2500"/>
                            </p:stCondLst>
                            <p:childTnLst>
                              <p:par>
                                <p:cTn id="34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6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4500"/>
                            </p:stCondLst>
                            <p:childTnLst>
                              <p:par>
                                <p:cTn id="38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0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  <p:bldP spid="26" grpId="0" animBg="1"/>
      <p:bldP spid="27" grpId="0" animBg="1"/>
      <p:bldP spid="28" grpId="0" animBg="1"/>
      <p:bldP spid="2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 descr="Rectangle: Click to edit Master text styles&#10;Second level&#10;Third level&#10;Fourth level&#10;Fifth level"/>
          <p:cNvSpPr txBox="1">
            <a:spLocks noChangeArrowheads="1"/>
          </p:cNvSpPr>
          <p:nvPr/>
        </p:nvSpPr>
        <p:spPr>
          <a:xfrm>
            <a:off x="971600" y="1844824"/>
            <a:ext cx="7796213" cy="4176712"/>
          </a:xfrm>
          <a:prstGeom prst="rect">
            <a:avLst/>
          </a:prstGeom>
        </p:spPr>
        <p:txBody>
          <a:bodyPr/>
          <a:lstStyle/>
          <a:p>
            <a:pPr marL="88900" marR="0" lvl="0" indent="-88900" algn="l" defTabSz="914400" rtl="0" eaLnBrk="0" fontAlgn="base" latinLnBrk="0" hangingPunct="0">
              <a:lnSpc>
                <a:spcPct val="90000"/>
              </a:lnSpc>
              <a:spcBef>
                <a:spcPts val="1200"/>
              </a:spcBef>
              <a:spcAft>
                <a:spcPts val="1800"/>
              </a:spcAft>
              <a:buClr>
                <a:schemeClr val="hlink"/>
              </a:buClr>
              <a:buSzPct val="110000"/>
              <a:buFont typeface="Wingdings 2" pitchFamily="18" charset="2"/>
              <a:buNone/>
              <a:tabLst/>
              <a:defRPr/>
            </a:pPr>
            <a:r>
              <a:rPr kumimoji="0" lang="en-US" altLang="zh-TW" sz="32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 </a:t>
            </a:r>
          </a:p>
        </p:txBody>
      </p:sp>
      <p:sp>
        <p:nvSpPr>
          <p:cNvPr id="5" name="文字方塊 4"/>
          <p:cNvSpPr txBox="1"/>
          <p:nvPr/>
        </p:nvSpPr>
        <p:spPr>
          <a:xfrm>
            <a:off x="683568" y="1490008"/>
            <a:ext cx="338437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5600" indent="-355600" eaLnBrk="0" hangingPunct="0">
              <a:spcBef>
                <a:spcPts val="600"/>
              </a:spcBef>
              <a:buClr>
                <a:srgbClr val="386A42"/>
              </a:buClr>
            </a:pPr>
            <a:r>
              <a:rPr lang="en-US" altLang="zh-TW" sz="2400" dirty="0" smtClean="0">
                <a:latin typeface="+mn-lt"/>
              </a:rPr>
              <a:t>Free Download</a:t>
            </a:r>
            <a:endParaRPr lang="en-US" altLang="zh-TW" sz="2400" dirty="0" smtClean="0">
              <a:solidFill>
                <a:srgbClr val="0000FF"/>
              </a:solidFill>
              <a:latin typeface="+mn-lt"/>
            </a:endParaRPr>
          </a:p>
          <a:p>
            <a:r>
              <a:rPr lang="en-US" altLang="zh-TW" sz="2400" u="sng" dirty="0" smtClean="0">
                <a:latin typeface="+mn-lt"/>
                <a:hlinkClick r:id="rId3"/>
              </a:rPr>
              <a:t>www.webforall.gov.hk/web_template.htm</a:t>
            </a:r>
            <a:endParaRPr lang="en-US" altLang="zh-TW" sz="2400" u="sng" dirty="0" smtClean="0">
              <a:latin typeface="+mn-lt"/>
            </a:endParaRPr>
          </a:p>
          <a:p>
            <a:endParaRPr lang="en-US" altLang="zh-TW" sz="2400" u="sng" dirty="0" smtClean="0">
              <a:latin typeface="+mn-lt"/>
            </a:endParaRPr>
          </a:p>
        </p:txBody>
      </p:sp>
      <p:sp>
        <p:nvSpPr>
          <p:cNvPr id="7" name="標題 1"/>
          <p:cNvSpPr txBox="1">
            <a:spLocks/>
          </p:cNvSpPr>
          <p:nvPr/>
        </p:nvSpPr>
        <p:spPr>
          <a:xfrm>
            <a:off x="755576" y="485800"/>
            <a:ext cx="8172326" cy="114300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altLang="zh-TW" sz="3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Accessible Webpage Templates</a:t>
            </a:r>
          </a:p>
        </p:txBody>
      </p:sp>
      <p:pic>
        <p:nvPicPr>
          <p:cNvPr id="1026" name="Picture 2" descr="Layout of the web template download form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283968" y="1484784"/>
            <a:ext cx="4320480" cy="4726012"/>
          </a:xfrm>
          <a:prstGeom prst="rect">
            <a:avLst/>
          </a:prstGeom>
          <a:noFill/>
          <a:ln w="19050">
            <a:solidFill>
              <a:srgbClr val="1F497D"/>
            </a:solidFill>
            <a:miter lim="800000"/>
            <a:headEnd/>
            <a:tailEnd/>
          </a:ln>
        </p:spPr>
      </p:pic>
      <p:sp>
        <p:nvSpPr>
          <p:cNvPr id="16" name="Line Callout 2 13"/>
          <p:cNvSpPr/>
          <p:nvPr/>
        </p:nvSpPr>
        <p:spPr>
          <a:xfrm>
            <a:off x="1259632" y="4941168"/>
            <a:ext cx="2472680" cy="1080120"/>
          </a:xfrm>
          <a:prstGeom prst="borderCallout2">
            <a:avLst>
              <a:gd name="adj1" fmla="val 50568"/>
              <a:gd name="adj2" fmla="val 100029"/>
              <a:gd name="adj3" fmla="val 80214"/>
              <a:gd name="adj4" fmla="val 112483"/>
              <a:gd name="adj5" fmla="val 80516"/>
              <a:gd name="adj6" fmla="val 155029"/>
            </a:avLst>
          </a:prstGeom>
          <a:solidFill>
            <a:srgbClr val="FFFFCC"/>
          </a:solidFill>
          <a:ln>
            <a:solidFill>
              <a:srgbClr val="7030A0"/>
            </a:solidFill>
          </a:ln>
          <a:effectLst>
            <a:outerShdw blurRad="50800" dist="50800" dir="5400000" algn="ctr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 smtClean="0">
                <a:solidFill>
                  <a:schemeClr val="tx1"/>
                </a:solidFill>
              </a:rPr>
              <a:t>Please provide your contact details in the form and submit it</a:t>
            </a:r>
            <a:endParaRPr lang="zh-TW" altLang="zh-TW" sz="2000" dirty="0" smtClean="0">
              <a:solidFill>
                <a:schemeClr val="tx1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5076056" y="4437112"/>
            <a:ext cx="2182369" cy="1800200"/>
          </a:xfrm>
          <a:prstGeom prst="rect">
            <a:avLst/>
          </a:prstGeom>
          <a:noFill/>
          <a:ln w="38100" cmpd="sng">
            <a:solidFill>
              <a:srgbClr val="6600CC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投影片編號版面配置區 5"/>
          <p:cNvSpPr>
            <a:spLocks noGrp="1"/>
          </p:cNvSpPr>
          <p:nvPr>
            <p:ph type="sldNum" sz="quarter" idx="10"/>
          </p:nvPr>
        </p:nvSpPr>
        <p:spPr bwMode="auto">
          <a:xfrm>
            <a:off x="8748464" y="6448251"/>
            <a:ext cx="514350" cy="365125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fld id="{55D4C221-9F10-4425-8324-2DEAF92AC826}" type="slidenum">
              <a:rPr lang="zh-TW" altLang="en-US" smtClean="0"/>
              <a:pPr/>
              <a:t>13</a:t>
            </a:fld>
            <a:endParaRPr lang="zh-TW" alt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/>
        </p:nvSpPr>
        <p:spPr>
          <a:xfrm>
            <a:off x="611560" y="1556792"/>
            <a:ext cx="7840934" cy="45365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" name="群組 16"/>
          <p:cNvGrpSpPr/>
          <p:nvPr/>
        </p:nvGrpSpPr>
        <p:grpSpPr>
          <a:xfrm>
            <a:off x="827584" y="2276872"/>
            <a:ext cx="7560839" cy="3647558"/>
            <a:chOff x="3851920" y="4149079"/>
            <a:chExt cx="4721629" cy="2277844"/>
          </a:xfrm>
        </p:grpSpPr>
        <p:pic>
          <p:nvPicPr>
            <p:cNvPr id="18" name="Picture 2" descr="Centennial College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301599" y="4149079"/>
              <a:ext cx="509752" cy="71925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9" name="Picture 4" descr="City University of Hong Ko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290893" y="4194048"/>
              <a:ext cx="1080120" cy="4809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0" name="Picture 14" descr="IVE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4076759" y="4913534"/>
              <a:ext cx="732820" cy="3078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1" name="Picture 16" descr="香港中文大學網站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5200957" y="4823598"/>
              <a:ext cx="1884637" cy="54622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2" name="Picture 18" descr="https://www.ied.edu.hk/web/images/logo.jpg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7224512" y="4868566"/>
              <a:ext cx="1116194" cy="3901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3" name="Picture 20" descr="The Hong Kong Polytechnic University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4391535" y="5408181"/>
              <a:ext cx="1647149" cy="3799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4" name="Picture 22" descr="The Hong Kong University of Science &amp; Technology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6325154" y="5363213"/>
              <a:ext cx="1893119" cy="4614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5" name="Picture 24" descr="The Open University of Hong Kong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3851920" y="5947796"/>
              <a:ext cx="1437651" cy="4079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5" name="Picture 26" descr="The University of Hong Kong"/>
            <p:cNvPicPr>
              <a:picLocks noChangeAspect="1" noChangeArrowheads="1"/>
            </p:cNvPicPr>
            <p:nvPr/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5245925" y="5992764"/>
              <a:ext cx="1872208" cy="35504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6" name="Picture 28" descr="D:\Users\imysit\Documents\MyConnectFiles\ScreenCapture\imysit@ogcio.gov.hk\imysit@ogcio.gov.hk_20130606_152536.png"/>
            <p:cNvPicPr>
              <a:picLocks noChangeAspect="1" noChangeArrowheads="1"/>
            </p:cNvPicPr>
            <p:nvPr/>
          </p:nvPicPr>
          <p:blipFill>
            <a:blip r:embed="rId12" cstate="print"/>
            <a:srcRect/>
            <a:stretch>
              <a:fillRect/>
            </a:stretch>
          </p:blipFill>
          <p:spPr bwMode="auto">
            <a:xfrm>
              <a:off x="7211923" y="5947795"/>
              <a:ext cx="1361626" cy="4791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7" name="Picture 12" descr="Hong Kong Baptist University"/>
            <p:cNvPicPr>
              <a:picLocks noChangeAspect="1" noChangeArrowheads="1"/>
            </p:cNvPicPr>
            <p:nvPr/>
          </p:nvPicPr>
          <p:blipFill>
            <a:blip r:embed="rId13" cstate="print"/>
            <a:srcRect/>
            <a:stretch>
              <a:fillRect/>
            </a:stretch>
          </p:blipFill>
          <p:spPr bwMode="auto">
            <a:xfrm>
              <a:off x="6819801" y="4239016"/>
              <a:ext cx="1678445" cy="34650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39" name="矩形 38"/>
          <p:cNvSpPr/>
          <p:nvPr/>
        </p:nvSpPr>
        <p:spPr>
          <a:xfrm>
            <a:off x="612953" y="1496397"/>
            <a:ext cx="719940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-180975" algn="ctr">
              <a:spcBef>
                <a:spcPct val="0"/>
              </a:spcBef>
              <a:spcAft>
                <a:spcPts val="600"/>
              </a:spcAft>
              <a:defRPr/>
            </a:pPr>
            <a:r>
              <a:rPr lang="en-US" altLang="zh-TW" sz="2800" b="1" dirty="0" smtClean="0">
                <a:solidFill>
                  <a:schemeClr val="tx2">
                    <a:lumMod val="75000"/>
                  </a:schemeClr>
                </a:solidFill>
                <a:latin typeface="+mn-lt"/>
              </a:rPr>
              <a:t>Incorporate Web Accessibility into ICT curricula</a:t>
            </a:r>
            <a:endParaRPr lang="zh-TW" altLang="en-US" sz="2800" b="1" dirty="0">
              <a:solidFill>
                <a:schemeClr val="tx2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27" name="標題 1"/>
          <p:cNvSpPr txBox="1">
            <a:spLocks/>
          </p:cNvSpPr>
          <p:nvPr/>
        </p:nvSpPr>
        <p:spPr>
          <a:xfrm>
            <a:off x="0" y="341784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defRPr/>
            </a:pPr>
            <a:r>
              <a:rPr lang="en-US" altLang="zh-TW" sz="3000" b="1" u="sng" dirty="0" smtClean="0">
                <a:latin typeface="+mn-lt"/>
              </a:rPr>
              <a:t>Building Expertise</a:t>
            </a:r>
            <a:endParaRPr lang="zh-TW" altLang="en-US" sz="3000" b="1" u="sng" dirty="0" smtClean="0">
              <a:latin typeface="+mn-lt"/>
            </a:endParaRPr>
          </a:p>
        </p:txBody>
      </p:sp>
      <p:sp>
        <p:nvSpPr>
          <p:cNvPr id="28" name="投影片編號版面配置區 5"/>
          <p:cNvSpPr>
            <a:spLocks noGrp="1"/>
          </p:cNvSpPr>
          <p:nvPr>
            <p:ph type="sldNum" sz="quarter" idx="10"/>
          </p:nvPr>
        </p:nvSpPr>
        <p:spPr bwMode="auto">
          <a:xfrm>
            <a:off x="8748464" y="6448251"/>
            <a:ext cx="514350" cy="365125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fld id="{55D4C221-9F10-4425-8324-2DEAF92AC826}" type="slidenum">
              <a:rPr lang="zh-TW" altLang="en-US" smtClean="0"/>
              <a:pPr/>
              <a:t>14</a:t>
            </a:fld>
            <a:endParaRPr lang="zh-TW" altLang="en-US" dirty="0" smtClean="0"/>
          </a:p>
        </p:txBody>
      </p:sp>
      <p:sp>
        <p:nvSpPr>
          <p:cNvPr id="26" name="矩形 25"/>
          <p:cNvSpPr/>
          <p:nvPr/>
        </p:nvSpPr>
        <p:spPr>
          <a:xfrm>
            <a:off x="2699792" y="692696"/>
            <a:ext cx="3960440" cy="576064"/>
          </a:xfrm>
          <a:prstGeom prst="rect">
            <a:avLst/>
          </a:prstGeom>
          <a:solidFill>
            <a:schemeClr val="accent2"/>
          </a:solidFill>
          <a:ln>
            <a:solidFill>
              <a:schemeClr val="accent6">
                <a:lumMod val="50000"/>
              </a:schemeClr>
            </a:solidFill>
          </a:ln>
          <a:effectLst/>
          <a:scene3d>
            <a:camera prst="orthographicFront" fov="0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w="101600" h="38100"/>
          </a:sp3d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ts val="2500"/>
              </a:lnSpc>
              <a:defRPr/>
            </a:pPr>
            <a:r>
              <a:rPr lang="en-US" altLang="zh-TW" sz="3200" b="1" dirty="0" smtClean="0">
                <a:solidFill>
                  <a:schemeClr val="tx1"/>
                </a:solidFill>
              </a:rPr>
              <a:t>Building Expertise</a:t>
            </a:r>
            <a:endParaRPr lang="zh-TW" altLang="en-US" sz="3200" b="1" dirty="0" smtClean="0">
              <a:solidFill>
                <a:schemeClr val="tx1"/>
              </a:solidFill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1475656" y="99392"/>
            <a:ext cx="6264696" cy="54868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63500" cmpd="dbl">
            <a:solidFill>
              <a:srgbClr val="92D05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spcBef>
                <a:spcPts val="1200"/>
              </a:spcBef>
              <a:defRPr/>
            </a:pPr>
            <a:r>
              <a:rPr lang="en-US" altLang="zh-TW" sz="3200" b="1" dirty="0" smtClean="0">
                <a:solidFill>
                  <a:schemeClr val="tx1"/>
                </a:solidFill>
              </a:rPr>
              <a:t>Web Accessibility Campaign</a:t>
            </a:r>
            <a:endParaRPr lang="zh-TW" altLang="en-US" sz="3200" b="1" dirty="0" smtClean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1"/>
          <p:cNvSpPr txBox="1">
            <a:spLocks/>
          </p:cNvSpPr>
          <p:nvPr/>
        </p:nvSpPr>
        <p:spPr>
          <a:xfrm>
            <a:off x="0" y="413792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defRPr/>
            </a:pPr>
            <a:r>
              <a:rPr lang="en-US" altLang="zh-TW" sz="3000" b="1" u="sng" dirty="0" smtClean="0">
                <a:latin typeface="+mn-lt"/>
              </a:rPr>
              <a:t>Encouraging Adoption</a:t>
            </a:r>
            <a:endParaRPr lang="zh-TW" altLang="en-US" sz="3000" b="1" u="sng" dirty="0" smtClean="0">
              <a:latin typeface="+mn-lt"/>
            </a:endParaRPr>
          </a:p>
        </p:txBody>
      </p:sp>
      <p:pic>
        <p:nvPicPr>
          <p:cNvPr id="21" name="圖片 20" descr="tick-effect-gold-17-10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27584" y="2492896"/>
            <a:ext cx="3429000" cy="1733550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755576" y="1548081"/>
            <a:ext cx="587635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indent="-180975" algn="ctr">
              <a:spcBef>
                <a:spcPct val="0"/>
              </a:spcBef>
              <a:spcAft>
                <a:spcPts val="600"/>
              </a:spcAft>
              <a:defRPr/>
            </a:pPr>
            <a:r>
              <a:rPr lang="en-US" altLang="zh-TW" sz="2800" b="1" dirty="0" smtClean="0">
                <a:solidFill>
                  <a:schemeClr val="tx2">
                    <a:lumMod val="75000"/>
                  </a:schemeClr>
                </a:solidFill>
                <a:latin typeface="+mn-lt"/>
              </a:rPr>
              <a:t>Web Accessibility Recognition Scheme</a:t>
            </a:r>
            <a:endParaRPr lang="zh-TW" altLang="en-US" sz="2800" b="1" dirty="0" smtClean="0">
              <a:solidFill>
                <a:schemeClr val="tx2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4499993" y="2323033"/>
            <a:ext cx="4392488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0850" indent="-450850">
              <a:buClr>
                <a:srgbClr val="00823B"/>
              </a:buClr>
              <a:buSzPct val="92000"/>
              <a:buFont typeface="Arial" pitchFamily="34" charset="0"/>
              <a:buChar char="•"/>
              <a:tabLst>
                <a:tab pos="450850" algn="l"/>
              </a:tabLst>
            </a:pPr>
            <a:r>
              <a:rPr lang="en-US" altLang="zh-TW" sz="2800" dirty="0" smtClean="0">
                <a:latin typeface="+mn-lt"/>
              </a:rPr>
              <a:t>Reference to International standard</a:t>
            </a:r>
          </a:p>
          <a:p>
            <a:pPr marL="450850" indent="-450850">
              <a:spcBef>
                <a:spcPts val="600"/>
              </a:spcBef>
              <a:buClr>
                <a:srgbClr val="00823B"/>
              </a:buClr>
              <a:buSzPct val="92000"/>
              <a:buFont typeface="Arial" pitchFamily="34" charset="0"/>
              <a:buChar char="•"/>
              <a:tabLst>
                <a:tab pos="450850" algn="l"/>
              </a:tabLst>
            </a:pPr>
            <a:r>
              <a:rPr lang="en-US" altLang="zh-TW" sz="2800" dirty="0" smtClean="0">
                <a:latin typeface="+mn-lt"/>
              </a:rPr>
              <a:t>Criteria verified </a:t>
            </a:r>
            <a:r>
              <a:rPr lang="en-US" altLang="zh-TW" sz="2800" dirty="0" smtClean="0">
                <a:latin typeface="+mn-lt"/>
              </a:rPr>
              <a:t>by persons with disabilities</a:t>
            </a:r>
          </a:p>
          <a:p>
            <a:pPr marL="450850" indent="-450850">
              <a:spcBef>
                <a:spcPts val="600"/>
              </a:spcBef>
              <a:buClr>
                <a:srgbClr val="00823B"/>
              </a:buClr>
              <a:buSzPct val="92000"/>
              <a:buFont typeface="Arial" pitchFamily="34" charset="0"/>
              <a:buChar char="•"/>
              <a:tabLst>
                <a:tab pos="450850" algn="l"/>
              </a:tabLst>
            </a:pPr>
            <a:r>
              <a:rPr lang="en-US" altLang="zh-TW" sz="2800" dirty="0" smtClean="0">
                <a:latin typeface="+mn-lt"/>
              </a:rPr>
              <a:t>Free assessment and advisory services</a:t>
            </a:r>
          </a:p>
          <a:p>
            <a:pPr marL="450850" indent="-450850">
              <a:spcBef>
                <a:spcPts val="600"/>
              </a:spcBef>
              <a:buClr>
                <a:srgbClr val="00823B"/>
              </a:buClr>
              <a:buSzPct val="92000"/>
              <a:buFont typeface="Arial" pitchFamily="34" charset="0"/>
              <a:buChar char="•"/>
              <a:tabLst>
                <a:tab pos="450850" algn="l"/>
              </a:tabLst>
            </a:pPr>
            <a:r>
              <a:rPr lang="en-US" altLang="zh-TW" sz="2800" dirty="0" smtClean="0">
                <a:latin typeface="+mn-lt"/>
              </a:rPr>
              <a:t>Grant </a:t>
            </a:r>
            <a:r>
              <a:rPr lang="en-US" altLang="zh-TW" sz="2800" dirty="0" err="1" smtClean="0">
                <a:latin typeface="+mn-lt"/>
              </a:rPr>
              <a:t>Webforall</a:t>
            </a:r>
            <a:r>
              <a:rPr lang="en-US" altLang="zh-TW" sz="2800" dirty="0" smtClean="0">
                <a:latin typeface="+mn-lt"/>
              </a:rPr>
              <a:t> </a:t>
            </a:r>
            <a:r>
              <a:rPr lang="en-US" altLang="zh-TW" sz="2800" dirty="0" smtClean="0">
                <a:latin typeface="+mn-lt"/>
              </a:rPr>
              <a:t>accreditation logos</a:t>
            </a:r>
            <a:endParaRPr lang="zh-TW" altLang="en-US" sz="2800" dirty="0" smtClean="0">
              <a:latin typeface="+mn-lt"/>
            </a:endParaRPr>
          </a:p>
        </p:txBody>
      </p:sp>
      <p:sp>
        <p:nvSpPr>
          <p:cNvPr id="8" name="投影片編號版面配置區 5"/>
          <p:cNvSpPr>
            <a:spLocks noGrp="1"/>
          </p:cNvSpPr>
          <p:nvPr>
            <p:ph type="sldNum" sz="quarter" idx="10"/>
          </p:nvPr>
        </p:nvSpPr>
        <p:spPr bwMode="auto">
          <a:xfrm>
            <a:off x="8748464" y="6448251"/>
            <a:ext cx="514350" cy="365125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fld id="{55D4C221-9F10-4425-8324-2DEAF92AC826}" type="slidenum">
              <a:rPr lang="zh-TW" altLang="en-US" smtClean="0"/>
              <a:pPr/>
              <a:t>15</a:t>
            </a:fld>
            <a:endParaRPr lang="zh-TW" altLang="en-US" dirty="0" smtClean="0"/>
          </a:p>
        </p:txBody>
      </p:sp>
      <p:sp>
        <p:nvSpPr>
          <p:cNvPr id="7" name="矩形 6"/>
          <p:cNvSpPr/>
          <p:nvPr/>
        </p:nvSpPr>
        <p:spPr>
          <a:xfrm>
            <a:off x="2627784" y="692696"/>
            <a:ext cx="3960440" cy="648072"/>
          </a:xfrm>
          <a:prstGeom prst="rect">
            <a:avLst/>
          </a:prstGeom>
          <a:solidFill>
            <a:srgbClr val="31859C"/>
          </a:solidFill>
          <a:ln>
            <a:solidFill>
              <a:schemeClr val="tx2">
                <a:lumMod val="50000"/>
              </a:schemeClr>
            </a:solidFill>
          </a:ln>
          <a:effectLst/>
          <a:scene3d>
            <a:camera prst="orthographicFront" fov="0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w="165100" h="38100"/>
          </a:sp3d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ts val="2500"/>
              </a:lnSpc>
              <a:defRPr/>
            </a:pPr>
            <a:r>
              <a:rPr lang="en-US" altLang="zh-TW" sz="3200" b="1" dirty="0" smtClean="0">
                <a:solidFill>
                  <a:schemeClr val="tx1"/>
                </a:solidFill>
              </a:rPr>
              <a:t>Encouraging Adoption</a:t>
            </a:r>
            <a:endParaRPr lang="zh-TW" altLang="en-US" sz="3200" b="1" dirty="0" smtClean="0">
              <a:solidFill>
                <a:schemeClr val="tx1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475656" y="99392"/>
            <a:ext cx="6264696" cy="54868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63500" cmpd="dbl">
            <a:solidFill>
              <a:srgbClr val="92D05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spcBef>
                <a:spcPts val="1200"/>
              </a:spcBef>
              <a:defRPr/>
            </a:pPr>
            <a:r>
              <a:rPr lang="en-US" altLang="zh-TW" sz="3200" b="1" dirty="0" smtClean="0">
                <a:solidFill>
                  <a:schemeClr val="tx1"/>
                </a:solidFill>
              </a:rPr>
              <a:t>Web Accessibility Campaign</a:t>
            </a:r>
            <a:endParaRPr lang="zh-TW" altLang="en-US" sz="3200" b="1" dirty="0" smtClean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/>
        </p:nvSpPr>
        <p:spPr>
          <a:xfrm>
            <a:off x="827584" y="1340768"/>
            <a:ext cx="7560840" cy="3384376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6" name="矩形 55"/>
          <p:cNvSpPr/>
          <p:nvPr/>
        </p:nvSpPr>
        <p:spPr>
          <a:xfrm>
            <a:off x="683568" y="1484784"/>
            <a:ext cx="7560840" cy="3384376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/>
          <p:cNvSpPr/>
          <p:nvPr/>
        </p:nvSpPr>
        <p:spPr>
          <a:xfrm>
            <a:off x="144016" y="4869160"/>
            <a:ext cx="6804248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2600" b="1" dirty="0" smtClean="0">
                <a:solidFill>
                  <a:srgbClr val="002060"/>
                </a:solidFill>
                <a:latin typeface="+mn-lt"/>
              </a:rPr>
              <a:t>44</a:t>
            </a:r>
            <a:r>
              <a:rPr lang="zh-TW" altLang="en-US" sz="2600" b="1" dirty="0" smtClean="0">
                <a:solidFill>
                  <a:srgbClr val="002060"/>
                </a:solidFill>
                <a:latin typeface="+mn-lt"/>
              </a:rPr>
              <a:t> </a:t>
            </a:r>
            <a:r>
              <a:rPr lang="en-US" altLang="zh-TW" sz="2600" b="1" dirty="0" smtClean="0">
                <a:solidFill>
                  <a:srgbClr val="002060"/>
                </a:solidFill>
                <a:latin typeface="+mn-lt"/>
              </a:rPr>
              <a:t>Gold Awards and 26</a:t>
            </a:r>
            <a:r>
              <a:rPr lang="zh-TW" altLang="en-US" sz="2600" b="1" dirty="0" smtClean="0">
                <a:solidFill>
                  <a:srgbClr val="002060"/>
                </a:solidFill>
                <a:latin typeface="+mn-lt"/>
              </a:rPr>
              <a:t> </a:t>
            </a:r>
            <a:r>
              <a:rPr lang="en-US" altLang="zh-TW" sz="2600" b="1" dirty="0" smtClean="0">
                <a:solidFill>
                  <a:srgbClr val="002060"/>
                </a:solidFill>
                <a:latin typeface="+mn-lt"/>
              </a:rPr>
              <a:t>Silver Awards</a:t>
            </a:r>
            <a:endParaRPr lang="zh-TW" altLang="en-US" sz="2600" dirty="0" smtClean="0">
              <a:latin typeface="+mn-lt"/>
            </a:endParaRPr>
          </a:p>
          <a:p>
            <a:pPr algn="ctr"/>
            <a:endParaRPr lang="zh-TW" altLang="en-US" sz="2600" dirty="0">
              <a:latin typeface="+mn-lt"/>
            </a:endParaRPr>
          </a:p>
        </p:txBody>
      </p:sp>
      <p:pic>
        <p:nvPicPr>
          <p:cNvPr id="33" name="Picture 36" descr="City University of Hong Ko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56026" y="2031504"/>
            <a:ext cx="1127414" cy="501073"/>
          </a:xfrm>
          <a:prstGeom prst="rect">
            <a:avLst/>
          </a:prstGeom>
          <a:noFill/>
        </p:spPr>
      </p:pic>
      <p:pic>
        <p:nvPicPr>
          <p:cNvPr id="37" name="Picture 44" descr="D:\Users\imysit\Documents\MyConnectFiles\ScreenCapture\imysit@ogcio.gov.hk\imysit@ogcio.gov.hk_20130219_175147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43608" y="2060848"/>
            <a:ext cx="1337242" cy="715818"/>
          </a:xfrm>
          <a:prstGeom prst="rect">
            <a:avLst/>
          </a:prstGeom>
          <a:noFill/>
        </p:spPr>
      </p:pic>
      <p:grpSp>
        <p:nvGrpSpPr>
          <p:cNvPr id="2" name="群組 38"/>
          <p:cNvGrpSpPr/>
          <p:nvPr/>
        </p:nvGrpSpPr>
        <p:grpSpPr>
          <a:xfrm>
            <a:off x="5652120" y="3933056"/>
            <a:ext cx="2232248" cy="541151"/>
            <a:chOff x="3810000" y="5105400"/>
            <a:chExt cx="2819400" cy="685800"/>
          </a:xfrm>
        </p:grpSpPr>
        <p:pic>
          <p:nvPicPr>
            <p:cNvPr id="40" name="Picture 48" descr="http://www.mcor.swd.gov.hk/images/services/logo_29.jp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3810000" y="5105400"/>
              <a:ext cx="630936" cy="685800"/>
            </a:xfrm>
            <a:prstGeom prst="rect">
              <a:avLst/>
            </a:prstGeom>
            <a:noFill/>
          </p:spPr>
        </p:pic>
        <p:sp>
          <p:nvSpPr>
            <p:cNvPr id="41" name="文字方塊 40"/>
            <p:cNvSpPr txBox="1"/>
            <p:nvPr/>
          </p:nvSpPr>
          <p:spPr>
            <a:xfrm>
              <a:off x="4343400" y="5257796"/>
              <a:ext cx="2286000" cy="4486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100" b="1" dirty="0" smtClean="0">
                  <a:solidFill>
                    <a:schemeClr val="tx2"/>
                  </a:solidFill>
                  <a:latin typeface="標楷體" pitchFamily="65" charset="-120"/>
                  <a:ea typeface="標楷體" pitchFamily="65" charset="-120"/>
                </a:rPr>
                <a:t>香港聾人福利促進會</a:t>
              </a:r>
              <a:endParaRPr lang="en-US" altLang="zh-TW" sz="1100" b="1" dirty="0" smtClean="0">
                <a:solidFill>
                  <a:schemeClr val="tx2"/>
                </a:solidFill>
                <a:latin typeface="標楷體" pitchFamily="65" charset="-120"/>
                <a:ea typeface="標楷體" pitchFamily="65" charset="-120"/>
              </a:endParaRPr>
            </a:p>
            <a:p>
              <a:r>
                <a:rPr lang="en-US" altLang="zh-TW" sz="900" b="1" dirty="0" smtClean="0">
                  <a:solidFill>
                    <a:schemeClr val="tx2"/>
                  </a:solidFill>
                  <a:latin typeface="+mj-lt"/>
                  <a:ea typeface="標楷體" pitchFamily="65" charset="-120"/>
                </a:rPr>
                <a:t>The Hong Kong Society for the Deaf</a:t>
              </a:r>
              <a:endParaRPr lang="zh-TW" altLang="en-US" sz="900" b="1" dirty="0">
                <a:solidFill>
                  <a:schemeClr val="tx2"/>
                </a:solidFill>
                <a:latin typeface="+mj-lt"/>
                <a:ea typeface="標楷體" pitchFamily="65" charset="-120"/>
              </a:endParaRPr>
            </a:p>
          </p:txBody>
        </p:sp>
      </p:grpSp>
      <p:pic>
        <p:nvPicPr>
          <p:cNvPr id="42" name="Picture 52" descr="Cyberport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516216" y="2060848"/>
            <a:ext cx="1686870" cy="473507"/>
          </a:xfrm>
          <a:prstGeom prst="rect">
            <a:avLst/>
          </a:prstGeom>
          <a:noFill/>
        </p:spPr>
      </p:pic>
      <p:pic>
        <p:nvPicPr>
          <p:cNvPr id="49" name="imysit@ogcio.gov.hk_20130402_162051.png" descr="D:\Users\imysit\Documents\MyConnectFiles\ScreenCapture\imysit@ogcio.gov.hk\imysit@ogcio.gov.hk_20130402_162051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372200" y="3212977"/>
            <a:ext cx="1534485" cy="627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0" name="imysit@ogcio.gov.hk_20130402_161753.png" descr="D:\Users\imysit\Documents\MyConnectFiles\ScreenCapture\imysit@ogcio.gov.hk\imysit@ogcio.gov.hk_20130402_161753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116756" y="2642081"/>
            <a:ext cx="1247000" cy="5411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" name="imysit@ogcio.gov.hk_20130402_161512.png" descr="D:\Users\imysit\Documents\MyConnectFiles\ScreenCapture\imysit@ogcio.gov.hk\imysit@ogcio.gov.hk_20130402_161512.pn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1146478" y="3140968"/>
            <a:ext cx="2000326" cy="6087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2" name="imysit@ogcio.gov.hk_20130402_161025.png" descr="D:\Users\imysit\Documents\MyConnectFiles\ScreenCapture\imysit@ogcio.gov.hk\imysit@ogcio.gov.hk_20130402_161025.png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1267594" y="3933056"/>
            <a:ext cx="2089481" cy="6609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3" name="圖片 52" descr="Screen Shot 2013-03-25 at 4.23.48 PM.png"/>
          <p:cNvPicPr>
            <a:picLocks noChangeAspect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3707904" y="3850138"/>
            <a:ext cx="1217590" cy="9470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4" name="imysit@ogcio.gov.hk_20130402_160750.png" descr="D:\Users\imysit\Documents\MyConnectFiles\ScreenCapture\imysit@ogcio.gov.hk\imysit@ogcio.gov.hk_20130402_160750.png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3923929" y="3140968"/>
            <a:ext cx="1599590" cy="607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5" name="imysit@ogcio.gov.hk_20130402_160802.png" descr="D:\Users\imysit\Documents\MyConnectFiles\ScreenCapture\imysit@ogcio.gov.hk\imysit@ogcio.gov.hk_20130402_160802.png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2843808" y="2636912"/>
            <a:ext cx="1491000" cy="478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7" name="imysit@ogcio.gov.hk_20130402_160936.png" descr="D:\Users\imysit\Documents\MyConnectFiles\ScreenCapture\imysit@ogcio.gov.hk\imysit@ogcio.gov.hk_20130402_160936.png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2483768" y="1945000"/>
            <a:ext cx="1978333" cy="475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5" cstate="print"/>
          <a:srcRect l="2071" r="4142" b="2065"/>
          <a:stretch>
            <a:fillRect/>
          </a:stretch>
        </p:blipFill>
        <p:spPr bwMode="auto">
          <a:xfrm>
            <a:off x="1187624" y="5301208"/>
            <a:ext cx="1719579" cy="9002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3995936" y="5301208"/>
            <a:ext cx="1728192" cy="8738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" name="標題 1"/>
          <p:cNvSpPr txBox="1">
            <a:spLocks/>
          </p:cNvSpPr>
          <p:nvPr/>
        </p:nvSpPr>
        <p:spPr>
          <a:xfrm>
            <a:off x="755576" y="485800"/>
            <a:ext cx="8172326" cy="114300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altLang="zh-TW" sz="3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Web Accessibility Recognition Scheme</a:t>
            </a:r>
          </a:p>
        </p:txBody>
      </p:sp>
      <p:sp>
        <p:nvSpPr>
          <p:cNvPr id="27" name="矩形 26"/>
          <p:cNvSpPr/>
          <p:nvPr/>
        </p:nvSpPr>
        <p:spPr>
          <a:xfrm>
            <a:off x="755576" y="1464400"/>
            <a:ext cx="3736857" cy="4524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55600" indent="-355600" eaLnBrk="0" hangingPunct="0">
              <a:lnSpc>
                <a:spcPct val="90000"/>
              </a:lnSpc>
              <a:spcBef>
                <a:spcPts val="600"/>
              </a:spcBef>
              <a:buClr>
                <a:srgbClr val="386A42"/>
              </a:buClr>
              <a:buSzPct val="110000"/>
              <a:defRPr/>
            </a:pPr>
            <a:r>
              <a:rPr lang="en-US" altLang="zh-TW" sz="2600" b="1" u="sng" dirty="0" smtClean="0">
                <a:solidFill>
                  <a:srgbClr val="6600CC"/>
                </a:solidFill>
                <a:latin typeface="+mn-lt"/>
              </a:rPr>
              <a:t>Recognition Scheme 2013</a:t>
            </a:r>
          </a:p>
        </p:txBody>
      </p:sp>
      <p:pic>
        <p:nvPicPr>
          <p:cNvPr id="28" name="Picture 2" descr="P1-Tram"/>
          <p:cNvPicPr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6567133" y="4581128"/>
            <a:ext cx="2253339" cy="16372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" name="投影片編號版面配置區 5"/>
          <p:cNvSpPr>
            <a:spLocks noGrp="1"/>
          </p:cNvSpPr>
          <p:nvPr>
            <p:ph type="sldNum" sz="quarter" idx="10"/>
          </p:nvPr>
        </p:nvSpPr>
        <p:spPr bwMode="auto">
          <a:xfrm>
            <a:off x="8748464" y="6448251"/>
            <a:ext cx="514350" cy="365125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fld id="{55D4C221-9F10-4425-8324-2DEAF92AC826}" type="slidenum">
              <a:rPr lang="zh-TW" altLang="en-US" smtClean="0"/>
              <a:pPr/>
              <a:t>16</a:t>
            </a:fld>
            <a:endParaRPr lang="zh-TW" alt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76668" y="3501008"/>
            <a:ext cx="2083764" cy="1225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8" name="文字方塊 37"/>
          <p:cNvSpPr txBox="1"/>
          <p:nvPr/>
        </p:nvSpPr>
        <p:spPr>
          <a:xfrm>
            <a:off x="755576" y="1495636"/>
            <a:ext cx="7128792" cy="22713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5600" indent="-355600" eaLnBrk="0" hangingPunct="0">
              <a:lnSpc>
                <a:spcPct val="90000"/>
              </a:lnSpc>
              <a:spcBef>
                <a:spcPts val="600"/>
              </a:spcBef>
              <a:buClr>
                <a:srgbClr val="386A42"/>
              </a:buClr>
              <a:buSzPct val="110000"/>
              <a:defRPr/>
            </a:pPr>
            <a:r>
              <a:rPr lang="en-US" altLang="zh-TW" sz="2600" b="1" u="sng" dirty="0" smtClean="0">
                <a:solidFill>
                  <a:srgbClr val="6600CC"/>
                </a:solidFill>
                <a:latin typeface="+mj-lt"/>
                <a:ea typeface="+mn-ea"/>
              </a:rPr>
              <a:t>Recognition Scheme 2014</a:t>
            </a:r>
          </a:p>
          <a:p>
            <a:pPr marL="361950" indent="-361950" eaLnBrk="0" hangingPunct="0">
              <a:lnSpc>
                <a:spcPct val="90000"/>
              </a:lnSpc>
              <a:spcBef>
                <a:spcPts val="1800"/>
              </a:spcBef>
              <a:buClr>
                <a:srgbClr val="386A42"/>
              </a:buClr>
              <a:buSzPct val="110000"/>
              <a:buFont typeface="Arial" charset="0"/>
              <a:buChar char="•"/>
              <a:tabLst>
                <a:tab pos="452438" algn="l"/>
              </a:tabLst>
              <a:defRPr/>
            </a:pPr>
            <a:r>
              <a:rPr lang="en-US" altLang="zh-TW" sz="2600" dirty="0" smtClean="0">
                <a:latin typeface="Calibri" pitchFamily="34" charset="0"/>
              </a:rPr>
              <a:t>Co-organise with Equal Opportunities Commission</a:t>
            </a:r>
          </a:p>
          <a:p>
            <a:pPr marL="361950" indent="-361950" eaLnBrk="0" hangingPunct="0">
              <a:lnSpc>
                <a:spcPct val="90000"/>
              </a:lnSpc>
              <a:spcBef>
                <a:spcPts val="1800"/>
              </a:spcBef>
              <a:buClr>
                <a:srgbClr val="386A42"/>
              </a:buClr>
              <a:buSzPct val="110000"/>
              <a:buFont typeface="Arial" charset="0"/>
              <a:buChar char="•"/>
              <a:tabLst>
                <a:tab pos="452438" algn="l"/>
              </a:tabLst>
              <a:defRPr/>
            </a:pPr>
            <a:r>
              <a:rPr lang="en-US" altLang="zh-TW" sz="2600" dirty="0" smtClean="0">
                <a:latin typeface="Calibri" pitchFamily="34" charset="0"/>
              </a:rPr>
              <a:t>Website / Mobile </a:t>
            </a:r>
            <a:r>
              <a:rPr lang="en-US" altLang="zh-TW" sz="2600" dirty="0" err="1" smtClean="0">
                <a:latin typeface="Calibri" pitchFamily="34" charset="0"/>
              </a:rPr>
              <a:t>Apps</a:t>
            </a:r>
            <a:r>
              <a:rPr lang="en-US" altLang="zh-TW" sz="2600" baseline="30000" dirty="0" err="1" smtClean="0">
                <a:solidFill>
                  <a:srgbClr val="FF0000"/>
                </a:solidFill>
                <a:latin typeface="Calibri" pitchFamily="34" charset="0"/>
              </a:rPr>
              <a:t>NEW</a:t>
            </a:r>
            <a:r>
              <a:rPr lang="en-US" altLang="zh-TW" sz="2600" baseline="30000" dirty="0" smtClean="0">
                <a:solidFill>
                  <a:srgbClr val="FF0000"/>
                </a:solidFill>
                <a:latin typeface="Calibri" pitchFamily="34" charset="0"/>
              </a:rPr>
              <a:t>!</a:t>
            </a:r>
            <a:r>
              <a:rPr lang="en-US" altLang="zh-TW" sz="2600" dirty="0" smtClean="0">
                <a:latin typeface="Calibri" pitchFamily="34" charset="0"/>
              </a:rPr>
              <a:t> </a:t>
            </a:r>
            <a:r>
              <a:rPr lang="en-US" altLang="zh-TW" sz="2600" dirty="0" smtClean="0">
                <a:latin typeface="Calibri" pitchFamily="34" charset="0"/>
              </a:rPr>
              <a:t>streams</a:t>
            </a:r>
          </a:p>
          <a:p>
            <a:endParaRPr lang="zh-TW" altLang="en-US" dirty="0"/>
          </a:p>
        </p:txBody>
      </p:sp>
      <p:sp>
        <p:nvSpPr>
          <p:cNvPr id="8" name="Title 1"/>
          <p:cNvSpPr txBox="1">
            <a:spLocks/>
          </p:cNvSpPr>
          <p:nvPr/>
        </p:nvSpPr>
        <p:spPr bwMode="auto">
          <a:xfrm>
            <a:off x="648072" y="197768"/>
            <a:ext cx="8388424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0" hangingPunct="0">
              <a:defRPr/>
            </a:pPr>
            <a:r>
              <a:rPr kumimoji="0" lang="en-AU" altLang="zh-TW" sz="3800" b="1" dirty="0" smtClean="0">
                <a:latin typeface="+mn-lt"/>
              </a:rPr>
              <a:t>Web Accessibility Recognition Scheme</a:t>
            </a:r>
            <a:endParaRPr kumimoji="0" lang="en-AU" altLang="zh-TW" sz="3800" b="1" dirty="0">
              <a:latin typeface="+mn-lt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755576" y="3624582"/>
            <a:ext cx="5040560" cy="8125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61950" indent="-361950" eaLnBrk="0" hangingPunct="0">
              <a:lnSpc>
                <a:spcPct val="90000"/>
              </a:lnSpc>
              <a:spcBef>
                <a:spcPts val="1200"/>
              </a:spcBef>
              <a:buClr>
                <a:srgbClr val="386A42"/>
              </a:buClr>
              <a:buSzPct val="110000"/>
              <a:buFont typeface="Arial" charset="0"/>
              <a:buChar char="•"/>
              <a:tabLst>
                <a:tab pos="452438" algn="l"/>
              </a:tabLst>
              <a:defRPr/>
            </a:pPr>
            <a:r>
              <a:rPr lang="en-US" altLang="zh-TW" sz="2600" dirty="0" smtClean="0">
                <a:latin typeface="Calibri" pitchFamily="34" charset="0"/>
              </a:rPr>
              <a:t>Awards Presentation Ceremony   in April 2014</a:t>
            </a:r>
          </a:p>
        </p:txBody>
      </p:sp>
      <p:sp>
        <p:nvSpPr>
          <p:cNvPr id="13" name="矩形 12"/>
          <p:cNvSpPr/>
          <p:nvPr/>
        </p:nvSpPr>
        <p:spPr>
          <a:xfrm>
            <a:off x="755576" y="4540883"/>
            <a:ext cx="7560840" cy="14804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61950" indent="-361950" eaLnBrk="0" hangingPunct="0">
              <a:lnSpc>
                <a:spcPct val="90000"/>
              </a:lnSpc>
              <a:spcBef>
                <a:spcPts val="1200"/>
              </a:spcBef>
              <a:buClr>
                <a:srgbClr val="386A42"/>
              </a:buClr>
              <a:buSzPct val="110000"/>
              <a:buFont typeface="Arial" charset="0"/>
              <a:buChar char="•"/>
              <a:tabLst>
                <a:tab pos="452438" algn="l"/>
              </a:tabLst>
              <a:defRPr/>
            </a:pPr>
            <a:r>
              <a:rPr lang="en-US" altLang="zh-TW" sz="2600" dirty="0" smtClean="0">
                <a:latin typeface="Calibri" pitchFamily="34" charset="0"/>
              </a:rPr>
              <a:t>Details to be announced in webforall portal -</a:t>
            </a:r>
          </a:p>
          <a:p>
            <a:pPr marL="819150" lvl="1" indent="-455613" eaLnBrk="0" hangingPunct="0">
              <a:lnSpc>
                <a:spcPct val="90000"/>
              </a:lnSpc>
              <a:spcBef>
                <a:spcPts val="1200"/>
              </a:spcBef>
              <a:buClr>
                <a:srgbClr val="386A42"/>
              </a:buClr>
              <a:buSzPct val="110000"/>
              <a:tabLst>
                <a:tab pos="452438" algn="l"/>
              </a:tabLst>
              <a:defRPr/>
            </a:pPr>
            <a:r>
              <a:rPr lang="en-US" altLang="zh-TW" sz="2600" b="1" dirty="0" smtClean="0">
                <a:solidFill>
                  <a:srgbClr val="0000FF"/>
                </a:solidFill>
                <a:latin typeface="Calibri" pitchFamily="34" charset="0"/>
              </a:rPr>
              <a:t>www.webforall.gov.hk/recognition_scheme</a:t>
            </a:r>
          </a:p>
          <a:p>
            <a:pPr marL="819150" lvl="1" indent="-361950" eaLnBrk="0" hangingPunct="0">
              <a:lnSpc>
                <a:spcPct val="90000"/>
              </a:lnSpc>
              <a:spcBef>
                <a:spcPts val="1200"/>
              </a:spcBef>
              <a:buClr>
                <a:srgbClr val="386A42"/>
              </a:buClr>
              <a:buSzPct val="110000"/>
              <a:tabLst>
                <a:tab pos="452438" algn="l"/>
              </a:tabLst>
              <a:defRPr/>
            </a:pPr>
            <a:endParaRPr lang="zh-TW" altLang="en-US" sz="2600" b="1" dirty="0" smtClean="0">
              <a:latin typeface="Calibri" pitchFamily="34" charset="0"/>
            </a:endParaRPr>
          </a:p>
        </p:txBody>
      </p:sp>
      <p:sp>
        <p:nvSpPr>
          <p:cNvPr id="10" name="投影片編號版面配置區 5"/>
          <p:cNvSpPr>
            <a:spLocks noGrp="1"/>
          </p:cNvSpPr>
          <p:nvPr>
            <p:ph type="sldNum" sz="quarter" idx="10"/>
          </p:nvPr>
        </p:nvSpPr>
        <p:spPr bwMode="auto">
          <a:xfrm>
            <a:off x="8676456" y="6448251"/>
            <a:ext cx="514350" cy="365125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fld id="{55D4C221-9F10-4425-8324-2DEAF92AC826}" type="slidenum">
              <a:rPr lang="zh-TW" altLang="en-US" smtClean="0"/>
              <a:pPr/>
              <a:t>17</a:t>
            </a:fld>
            <a:endParaRPr lang="zh-TW" altLang="en-US" dirty="0" smtClean="0"/>
          </a:p>
        </p:txBody>
      </p:sp>
      <p:grpSp>
        <p:nvGrpSpPr>
          <p:cNvPr id="15" name="群組 14"/>
          <p:cNvGrpSpPr/>
          <p:nvPr/>
        </p:nvGrpSpPr>
        <p:grpSpPr>
          <a:xfrm>
            <a:off x="6372200" y="1700808"/>
            <a:ext cx="2100064" cy="1668016"/>
            <a:chOff x="3048000" y="3284984"/>
            <a:chExt cx="2100064" cy="1668016"/>
          </a:xfrm>
        </p:grpSpPr>
        <p:pic>
          <p:nvPicPr>
            <p:cNvPr id="9" name="圖片 8" descr="th (16).jp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48000" y="3284984"/>
              <a:ext cx="2100064" cy="1668016"/>
            </a:xfrm>
            <a:prstGeom prst="rect">
              <a:avLst/>
            </a:prstGeom>
          </p:spPr>
        </p:pic>
        <p:sp>
          <p:nvSpPr>
            <p:cNvPr id="11" name="文字方塊 10"/>
            <p:cNvSpPr txBox="1"/>
            <p:nvPr/>
          </p:nvSpPr>
          <p:spPr>
            <a:xfrm rot="677594">
              <a:off x="3348207" y="3554884"/>
              <a:ext cx="1366278" cy="81560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GB" sz="1100" b="1" dirty="0" smtClean="0"/>
            </a:p>
            <a:p>
              <a:r>
                <a:rPr lang="en-GB" sz="1600" b="1" dirty="0" smtClean="0"/>
                <a:t>http://www.</a:t>
              </a:r>
            </a:p>
            <a:p>
              <a:endParaRPr lang="en-GB" b="1" dirty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4294967295"/>
          </p:nvPr>
        </p:nvSpPr>
        <p:spPr>
          <a:xfrm>
            <a:off x="755650" y="1600200"/>
            <a:ext cx="7992814" cy="4525963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en-GB" sz="2800" dirty="0" smtClean="0"/>
              <a:t>Adopt web accessibility for websites/mobile apps</a:t>
            </a:r>
          </a:p>
          <a:p>
            <a:pPr>
              <a:spcBef>
                <a:spcPts val="1200"/>
              </a:spcBef>
            </a:pPr>
            <a:r>
              <a:rPr lang="en-GB" altLang="zh-TW" sz="2800" dirty="0" smtClean="0"/>
              <a:t>Ensure colleagues and content providers are aware of the importance and having relevant skills</a:t>
            </a:r>
          </a:p>
          <a:p>
            <a:pPr>
              <a:spcBef>
                <a:spcPts val="1200"/>
              </a:spcBef>
            </a:pPr>
            <a:r>
              <a:rPr lang="en-GB" sz="2800" dirty="0" smtClean="0"/>
              <a:t>Encourage clients/business partners to do the same</a:t>
            </a:r>
          </a:p>
          <a:p>
            <a:pPr>
              <a:spcBef>
                <a:spcPts val="1200"/>
              </a:spcBef>
            </a:pPr>
            <a:r>
              <a:rPr lang="en-GB" sz="2800" dirty="0" smtClean="0"/>
              <a:t>Download and use </a:t>
            </a:r>
            <a:r>
              <a:rPr lang="en-GB" sz="2800" b="1" dirty="0" smtClean="0">
                <a:solidFill>
                  <a:srgbClr val="0000FF"/>
                </a:solidFill>
              </a:rPr>
              <a:t>Accessible Webpage Templates</a:t>
            </a:r>
          </a:p>
          <a:p>
            <a:pPr>
              <a:spcBef>
                <a:spcPts val="1200"/>
              </a:spcBef>
            </a:pPr>
            <a:r>
              <a:rPr lang="en-GB" altLang="zh-TW" sz="2800" dirty="0" smtClean="0"/>
              <a:t>Enrol </a:t>
            </a:r>
            <a:r>
              <a:rPr lang="en-US" altLang="zh-TW" sz="2800" b="1" dirty="0" smtClean="0">
                <a:solidFill>
                  <a:srgbClr val="0000FF"/>
                </a:solidFill>
              </a:rPr>
              <a:t>Web Accessibility Recognition Scheme 2014</a:t>
            </a:r>
          </a:p>
          <a:p>
            <a:pPr marL="0" indent="0">
              <a:spcBef>
                <a:spcPts val="1200"/>
              </a:spcBef>
              <a:defRPr/>
            </a:pPr>
            <a:endParaRPr lang="en-AU" altLang="zh-TW" dirty="0" smtClean="0"/>
          </a:p>
        </p:txBody>
      </p:sp>
      <p:sp>
        <p:nvSpPr>
          <p:cNvPr id="22531" name="標題 1"/>
          <p:cNvSpPr>
            <a:spLocks noGrp="1"/>
          </p:cNvSpPr>
          <p:nvPr>
            <p:ph type="title"/>
          </p:nvPr>
        </p:nvSpPr>
        <p:spPr>
          <a:xfrm>
            <a:off x="755650" y="260350"/>
            <a:ext cx="7920038" cy="1143000"/>
          </a:xfrm>
        </p:spPr>
        <p:txBody>
          <a:bodyPr/>
          <a:lstStyle/>
          <a:p>
            <a:pPr marL="514350" indent="-514350">
              <a:tabLst>
                <a:tab pos="450850" algn="l"/>
              </a:tabLst>
            </a:pPr>
            <a:r>
              <a:rPr lang="en-US" altLang="zh-TW" sz="4000" dirty="0" smtClean="0"/>
              <a:t>Your Support to Web Accessibility</a:t>
            </a:r>
            <a:endParaRPr lang="en-AU" altLang="zh-TW" sz="4000" dirty="0" smtClean="0"/>
          </a:p>
        </p:txBody>
      </p:sp>
      <p:sp>
        <p:nvSpPr>
          <p:cNvPr id="5" name="投影片編號版面配置區 5"/>
          <p:cNvSpPr>
            <a:spLocks noGrp="1"/>
          </p:cNvSpPr>
          <p:nvPr>
            <p:ph type="sldNum" sz="quarter" idx="10"/>
          </p:nvPr>
        </p:nvSpPr>
        <p:spPr bwMode="auto">
          <a:xfrm>
            <a:off x="8676456" y="6448251"/>
            <a:ext cx="514350" cy="365125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fld id="{55D4C221-9F10-4425-8324-2DEAF92AC826}" type="slidenum">
              <a:rPr lang="zh-TW" altLang="en-US" smtClean="0"/>
              <a:pPr/>
              <a:t>18</a:t>
            </a:fld>
            <a:endParaRPr lang="zh-TW" altLang="en-US" dirty="0" smtClean="0"/>
          </a:p>
        </p:txBody>
      </p:sp>
      <p:pic>
        <p:nvPicPr>
          <p:cNvPr id="6" name="圖片 5" descr="th (21)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491880" y="4869160"/>
            <a:ext cx="2106234" cy="151216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0" name="文字方塊 9"/>
          <p:cNvSpPr txBox="1"/>
          <p:nvPr/>
        </p:nvSpPr>
        <p:spPr>
          <a:xfrm>
            <a:off x="3635896" y="5373216"/>
            <a:ext cx="1800200" cy="523220"/>
          </a:xfrm>
          <a:prstGeom prst="rect">
            <a:avLst/>
          </a:prstGeom>
          <a:solidFill>
            <a:srgbClr val="FFFFFF">
              <a:alpha val="56863"/>
            </a:srgbClr>
          </a:solidFill>
        </p:spPr>
        <p:txBody>
          <a:bodyPr wrap="square" rtlCol="0">
            <a:spAutoFit/>
          </a:bodyPr>
          <a:lstStyle/>
          <a:p>
            <a:r>
              <a:rPr lang="en-GB" sz="2800" b="1" dirty="0" smtClean="0"/>
              <a:t>Webforall</a:t>
            </a:r>
            <a:endParaRPr lang="en-GB" sz="2000" b="1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標題 1"/>
          <p:cNvSpPr>
            <a:spLocks noGrp="1"/>
          </p:cNvSpPr>
          <p:nvPr>
            <p:ph type="title"/>
          </p:nvPr>
        </p:nvSpPr>
        <p:spPr>
          <a:xfrm>
            <a:off x="755650" y="260350"/>
            <a:ext cx="7920038" cy="1143000"/>
          </a:xfrm>
        </p:spPr>
        <p:txBody>
          <a:bodyPr/>
          <a:lstStyle/>
          <a:p>
            <a:pPr marL="514350" indent="-514350">
              <a:tabLst>
                <a:tab pos="450850" algn="l"/>
              </a:tabLst>
            </a:pPr>
            <a:r>
              <a:rPr lang="en-AU" altLang="zh-TW" sz="4000" dirty="0" smtClean="0"/>
              <a:t>Enquiry</a:t>
            </a:r>
          </a:p>
        </p:txBody>
      </p:sp>
      <p:sp>
        <p:nvSpPr>
          <p:cNvPr id="5" name="投影片編號版面配置區 5"/>
          <p:cNvSpPr>
            <a:spLocks noGrp="1"/>
          </p:cNvSpPr>
          <p:nvPr>
            <p:ph type="sldNum" sz="quarter" idx="10"/>
          </p:nvPr>
        </p:nvSpPr>
        <p:spPr bwMode="auto">
          <a:xfrm>
            <a:off x="8676456" y="6448251"/>
            <a:ext cx="514350" cy="365125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fld id="{55D4C221-9F10-4425-8324-2DEAF92AC826}" type="slidenum">
              <a:rPr lang="zh-TW" altLang="en-US" smtClean="0"/>
              <a:pPr/>
              <a:t>19</a:t>
            </a:fld>
            <a:endParaRPr lang="zh-TW" altLang="en-US" dirty="0" smtClean="0"/>
          </a:p>
        </p:txBody>
      </p:sp>
      <p:sp>
        <p:nvSpPr>
          <p:cNvPr id="7" name="Content Placeholder 2"/>
          <p:cNvSpPr>
            <a:spLocks noGrp="1"/>
          </p:cNvSpPr>
          <p:nvPr>
            <p:ph idx="4294967295"/>
          </p:nvPr>
        </p:nvSpPr>
        <p:spPr>
          <a:xfrm>
            <a:off x="1042988" y="1567334"/>
            <a:ext cx="8101012" cy="4525962"/>
          </a:xfrm>
        </p:spPr>
        <p:txBody>
          <a:bodyPr/>
          <a:lstStyle/>
          <a:p>
            <a:pPr>
              <a:spcBef>
                <a:spcPts val="1800"/>
              </a:spcBef>
              <a:buNone/>
            </a:pPr>
            <a:r>
              <a:rPr lang="en-GB" sz="2800" b="1" dirty="0" smtClean="0"/>
              <a:t>Web Accessibility Programme Office</a:t>
            </a:r>
          </a:p>
          <a:p>
            <a:pPr marL="982663" indent="-982663">
              <a:spcBef>
                <a:spcPts val="1200"/>
              </a:spcBef>
              <a:buNone/>
              <a:tabLst>
                <a:tab pos="982663" algn="l"/>
              </a:tabLst>
            </a:pPr>
            <a:r>
              <a:rPr lang="en-GB" sz="2800" dirty="0" smtClean="0"/>
              <a:t>Email address	: </a:t>
            </a:r>
            <a:r>
              <a:rPr lang="en-GB" sz="2800" dirty="0" smtClean="0">
                <a:hlinkClick r:id="rId3"/>
              </a:rPr>
              <a:t>wac@ogcio.gov.hk</a:t>
            </a:r>
            <a:endParaRPr lang="en-GB" sz="2800" dirty="0" smtClean="0"/>
          </a:p>
          <a:p>
            <a:pPr marL="982663" indent="-982663">
              <a:spcBef>
                <a:spcPts val="600"/>
              </a:spcBef>
              <a:buNone/>
              <a:tabLst>
                <a:tab pos="982663" algn="l"/>
              </a:tabLst>
            </a:pPr>
            <a:r>
              <a:rPr lang="en-GB" sz="2800" dirty="0" smtClean="0"/>
              <a:t>Telephone no.	: 2582 6079</a:t>
            </a:r>
          </a:p>
          <a:p>
            <a:pPr marL="982663" indent="-982663">
              <a:spcBef>
                <a:spcPts val="600"/>
              </a:spcBef>
              <a:buNone/>
              <a:tabLst>
                <a:tab pos="982663" algn="l"/>
              </a:tabLst>
            </a:pPr>
            <a:endParaRPr lang="en-GB" altLang="zh-TW" sz="2800" dirty="0" smtClean="0"/>
          </a:p>
          <a:p>
            <a:pPr marL="982663" indent="-982663">
              <a:spcBef>
                <a:spcPts val="600"/>
              </a:spcBef>
              <a:buNone/>
              <a:tabLst>
                <a:tab pos="982663" algn="l"/>
              </a:tabLst>
            </a:pPr>
            <a:r>
              <a:rPr lang="en-GB" altLang="zh-TW" sz="2800" b="1" dirty="0" smtClean="0"/>
              <a:t>Website : </a:t>
            </a:r>
            <a:r>
              <a:rPr kumimoji="1" lang="en-GB" altLang="zh-TW" sz="2800" b="1" u="sng" dirty="0" smtClean="0">
                <a:solidFill>
                  <a:srgbClr val="6600CC"/>
                </a:solidFill>
              </a:rPr>
              <a:t>www.webforall.gov.hk</a:t>
            </a:r>
          </a:p>
          <a:p>
            <a:pPr>
              <a:spcBef>
                <a:spcPts val="1800"/>
              </a:spcBef>
              <a:buNone/>
            </a:pPr>
            <a:endParaRPr lang="en-GB" sz="2800" dirty="0" smtClean="0"/>
          </a:p>
          <a:p>
            <a:pPr marL="0" indent="0">
              <a:buFont typeface="Arial" charset="0"/>
              <a:buNone/>
              <a:defRPr/>
            </a:pPr>
            <a:endParaRPr lang="en-AU" altLang="zh-TW" sz="2800" dirty="0" smtClean="0"/>
          </a:p>
          <a:p>
            <a:pPr marL="0" indent="0">
              <a:defRPr/>
            </a:pPr>
            <a:endParaRPr lang="en-AU" altLang="zh-TW" dirty="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 bwMode="auto">
          <a:xfrm>
            <a:off x="684213" y="274638"/>
            <a:ext cx="820896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0" hangingPunct="0">
              <a:defRPr/>
            </a:pPr>
            <a:r>
              <a:rPr kumimoji="0" lang="en-AU" altLang="zh-TW" sz="4000" b="1" dirty="0" smtClean="0">
                <a:latin typeface="+mj-lt"/>
                <a:ea typeface="+mj-ea"/>
                <a:cs typeface="+mj-cs"/>
              </a:rPr>
              <a:t>What is Web Accessibility?</a:t>
            </a:r>
            <a:endParaRPr kumimoji="0" lang="en-AU" altLang="zh-TW" sz="4400" b="1" dirty="0">
              <a:latin typeface="+mj-lt"/>
              <a:ea typeface="+mj-ea"/>
              <a:cs typeface="+mj-cs"/>
            </a:endParaRPr>
          </a:p>
        </p:txBody>
      </p:sp>
      <p:sp>
        <p:nvSpPr>
          <p:cNvPr id="17412" name="投影片編號版面配置區 5"/>
          <p:cNvSpPr>
            <a:spLocks noGrp="1"/>
          </p:cNvSpPr>
          <p:nvPr>
            <p:ph type="sldNum" sz="quarter" idx="10"/>
          </p:nvPr>
        </p:nvSpPr>
        <p:spPr bwMode="auto">
          <a:xfrm>
            <a:off x="8748464" y="6448251"/>
            <a:ext cx="514350" cy="365125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fld id="{55D4C221-9F10-4425-8324-2DEAF92AC826}" type="slidenum">
              <a:rPr lang="zh-TW" altLang="en-US" smtClean="0"/>
              <a:pPr/>
              <a:t>2</a:t>
            </a:fld>
            <a:endParaRPr lang="zh-TW" altLang="en-US" dirty="0" smtClean="0"/>
          </a:p>
        </p:txBody>
      </p:sp>
      <p:pic>
        <p:nvPicPr>
          <p:cNvPr id="5" name="Picture 3" descr="icon representing learning impairment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59632" y="4261278"/>
            <a:ext cx="1059055" cy="1059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4" descr="icon representing cognitive impairment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588224" y="4221088"/>
            <a:ext cx="1067345" cy="1059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5" descr="icon representing visual impairment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923928" y="4221088"/>
            <a:ext cx="1050765" cy="1059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6" descr="icon representing hearing impairment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249427" y="4221088"/>
            <a:ext cx="1050765" cy="10673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7" descr="icon representing physical impairment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568551" y="4242153"/>
            <a:ext cx="1067345" cy="1059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Content Placeholder 2"/>
          <p:cNvSpPr txBox="1">
            <a:spLocks/>
          </p:cNvSpPr>
          <p:nvPr/>
        </p:nvSpPr>
        <p:spPr bwMode="auto">
          <a:xfrm>
            <a:off x="755650" y="1600200"/>
            <a:ext cx="7561263" cy="2620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  <a:buClr>
                <a:srgbClr val="386A42"/>
              </a:buClr>
              <a:buFont typeface="Arial" charset="0"/>
              <a:buChar char="•"/>
              <a:defRPr/>
            </a:pPr>
            <a:r>
              <a:rPr kumimoji="0" lang="en-AU" altLang="zh-TW" sz="2800" dirty="0">
                <a:latin typeface="+mj-lt"/>
              </a:rPr>
              <a:t>Making </a:t>
            </a:r>
            <a:r>
              <a:rPr kumimoji="0" lang="en-AU" altLang="zh-TW" sz="2800" dirty="0" smtClean="0">
                <a:latin typeface="+mj-lt"/>
              </a:rPr>
              <a:t>web </a:t>
            </a:r>
            <a:r>
              <a:rPr lang="en-AU" altLang="zh-TW" sz="2800" b="1" dirty="0" smtClean="0">
                <a:solidFill>
                  <a:srgbClr val="0000FF"/>
                </a:solidFill>
                <a:latin typeface="+mn-lt"/>
                <a:ea typeface="新細明體" pitchFamily="18" charset="-120"/>
              </a:rPr>
              <a:t>Content</a:t>
            </a:r>
            <a:r>
              <a:rPr kumimoji="0" lang="en-AU" altLang="zh-TW" sz="2800" dirty="0">
                <a:latin typeface="+mj-lt"/>
              </a:rPr>
              <a:t> available for </a:t>
            </a:r>
            <a:r>
              <a:rPr lang="en-AU" altLang="zh-TW" sz="2800" b="1" dirty="0" smtClean="0">
                <a:solidFill>
                  <a:srgbClr val="0000FF"/>
                </a:solidFill>
                <a:latin typeface="+mn-lt"/>
                <a:ea typeface="新細明體" pitchFamily="18" charset="-120"/>
              </a:rPr>
              <a:t>ALL</a:t>
            </a:r>
          </a:p>
          <a:p>
            <a:pPr marL="342900" indent="-342900" eaLnBrk="0" hangingPunct="0">
              <a:spcBef>
                <a:spcPts val="1800"/>
              </a:spcBef>
              <a:buClr>
                <a:srgbClr val="386A42"/>
              </a:buClr>
              <a:buFont typeface="Arial" charset="0"/>
              <a:buChar char="•"/>
              <a:defRPr/>
            </a:pPr>
            <a:r>
              <a:rPr kumimoji="0" lang="en-AU" altLang="zh-TW" sz="2800" b="1" u="sng" dirty="0" smtClean="0">
                <a:solidFill>
                  <a:srgbClr val="0000FF"/>
                </a:solidFill>
                <a:latin typeface="+mj-lt"/>
              </a:rPr>
              <a:t>ALL</a:t>
            </a:r>
            <a:r>
              <a:rPr kumimoji="0" lang="en-AU" altLang="zh-TW" sz="2800" dirty="0" smtClean="0">
                <a:latin typeface="+mj-lt"/>
              </a:rPr>
              <a:t> people of the community</a:t>
            </a:r>
          </a:p>
          <a:p>
            <a:pPr marL="342900" indent="-342900" eaLnBrk="0" hangingPunct="0">
              <a:spcBef>
                <a:spcPts val="1800"/>
              </a:spcBef>
              <a:buClr>
                <a:srgbClr val="386A42"/>
              </a:buClr>
              <a:buFont typeface="Arial" charset="0"/>
              <a:buChar char="•"/>
              <a:defRPr/>
            </a:pPr>
            <a:r>
              <a:rPr kumimoji="0" lang="en-AU" altLang="zh-TW" sz="2800" dirty="0" smtClean="0">
                <a:latin typeface="+mj-lt"/>
              </a:rPr>
              <a:t>Including </a:t>
            </a:r>
            <a:r>
              <a:rPr kumimoji="0" lang="en-AU" altLang="zh-TW" sz="2800" dirty="0">
                <a:latin typeface="+mj-lt"/>
              </a:rPr>
              <a:t>persons with disabilities (361,000 about 5.2% of total </a:t>
            </a:r>
            <a:r>
              <a:rPr kumimoji="0" lang="en-AU" altLang="zh-TW" sz="2800" dirty="0" smtClean="0">
                <a:latin typeface="+mj-lt"/>
              </a:rPr>
              <a:t>Hong Kong population</a:t>
            </a:r>
            <a:r>
              <a:rPr kumimoji="0" lang="en-AU" altLang="zh-TW" sz="2800" dirty="0">
                <a:latin typeface="+mj-lt"/>
              </a:rPr>
              <a:t>)</a:t>
            </a:r>
          </a:p>
          <a:p>
            <a:pPr marL="342900" indent="-342900" eaLnBrk="0" hangingPunct="0">
              <a:spcBef>
                <a:spcPct val="20000"/>
              </a:spcBef>
              <a:buClr>
                <a:srgbClr val="386A42"/>
              </a:buClr>
              <a:buFont typeface="Arial" charset="0"/>
              <a:buChar char="•"/>
              <a:defRPr/>
            </a:pPr>
            <a:endParaRPr kumimoji="0" lang="en-AU" altLang="zh-TW" sz="3200" dirty="0">
              <a:latin typeface="+mj-lt"/>
              <a:ea typeface="+mn-ea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內容版面配置區 2"/>
          <p:cNvSpPr>
            <a:spLocks noGrp="1"/>
          </p:cNvSpPr>
          <p:nvPr>
            <p:ph idx="4294967295"/>
          </p:nvPr>
        </p:nvSpPr>
        <p:spPr>
          <a:xfrm>
            <a:off x="755650" y="981075"/>
            <a:ext cx="7561263" cy="3311525"/>
          </a:xfrm>
        </p:spPr>
        <p:txBody>
          <a:bodyPr anchor="ctr"/>
          <a:lstStyle/>
          <a:p>
            <a:pPr marL="0" indent="0" algn="ctr" eaLnBrk="1" hangingPunct="1">
              <a:buFont typeface="Arial" charset="0"/>
              <a:buNone/>
              <a:defRPr/>
            </a:pPr>
            <a:r>
              <a:rPr lang="en-US" altLang="zh-TW" sz="4800" b="1" i="1" dirty="0" smtClean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Let’s join hands in making a caring and inclusive society</a:t>
            </a:r>
            <a:endParaRPr lang="zh-TW" altLang="en-US" sz="4800" b="1" dirty="0" smtClean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副標題 2"/>
          <p:cNvSpPr txBox="1">
            <a:spLocks/>
          </p:cNvSpPr>
          <p:nvPr/>
        </p:nvSpPr>
        <p:spPr>
          <a:xfrm>
            <a:off x="0" y="2060575"/>
            <a:ext cx="9144000" cy="4392613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marL="176213" indent="-176213" algn="ctr" eaLnBrk="0" hangingPunct="0">
              <a:spcBef>
                <a:spcPct val="20000"/>
              </a:spcBef>
              <a:buClr>
                <a:srgbClr val="386A42"/>
              </a:buClr>
              <a:defRPr/>
            </a:pPr>
            <a:r>
              <a:rPr kumimoji="0" lang="en-US" sz="7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Thank you!</a:t>
            </a:r>
          </a:p>
        </p:txBody>
      </p:sp>
      <p:sp>
        <p:nvSpPr>
          <p:cNvPr id="5" name="投影片編號版面配置區 5"/>
          <p:cNvSpPr>
            <a:spLocks noGrp="1"/>
          </p:cNvSpPr>
          <p:nvPr>
            <p:ph type="sldNum" sz="quarter" idx="10"/>
          </p:nvPr>
        </p:nvSpPr>
        <p:spPr bwMode="auto">
          <a:xfrm>
            <a:off x="8676456" y="6448251"/>
            <a:ext cx="514350" cy="365125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fld id="{55D4C221-9F10-4425-8324-2DEAF92AC826}" type="slidenum">
              <a:rPr lang="zh-TW" altLang="en-US" smtClean="0"/>
              <a:pPr/>
              <a:t>20</a:t>
            </a:fld>
            <a:endParaRPr lang="zh-TW" altLang="en-US" dirty="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 bwMode="auto">
          <a:xfrm>
            <a:off x="755650" y="274638"/>
            <a:ext cx="7920038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0" hangingPunct="0">
              <a:defRPr/>
            </a:pPr>
            <a:r>
              <a:rPr kumimoji="0" lang="en-AU" altLang="zh-TW" sz="4000" b="1" dirty="0" smtClean="0">
                <a:latin typeface="+mj-lt"/>
                <a:ea typeface="+mj-ea"/>
                <a:cs typeface="+mj-cs"/>
              </a:rPr>
              <a:t>Why Web Accessibility?</a:t>
            </a:r>
            <a:endParaRPr kumimoji="0" lang="en-AU" altLang="zh-TW" sz="4000" b="1" dirty="0">
              <a:latin typeface="+mj-lt"/>
              <a:ea typeface="+mj-ea"/>
              <a:cs typeface="+mj-cs"/>
            </a:endParaRPr>
          </a:p>
        </p:txBody>
      </p:sp>
      <p:sp>
        <p:nvSpPr>
          <p:cNvPr id="5" name="投影片編號版面配置區 5"/>
          <p:cNvSpPr>
            <a:spLocks noGrp="1"/>
          </p:cNvSpPr>
          <p:nvPr>
            <p:ph type="sldNum" sz="quarter" idx="10"/>
          </p:nvPr>
        </p:nvSpPr>
        <p:spPr bwMode="auto">
          <a:xfrm>
            <a:off x="8748464" y="6448251"/>
            <a:ext cx="514350" cy="365125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fld id="{55D4C221-9F10-4425-8324-2DEAF92AC826}" type="slidenum">
              <a:rPr lang="zh-TW" altLang="en-US" smtClean="0"/>
              <a:pPr/>
              <a:t>3</a:t>
            </a:fld>
            <a:endParaRPr lang="zh-TW" altLang="en-US" dirty="0" smtClean="0"/>
          </a:p>
        </p:txBody>
      </p:sp>
      <p:pic>
        <p:nvPicPr>
          <p:cNvPr id="6" name="圖片 5" descr="th (11)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94606" y="1700808"/>
            <a:ext cx="2309242" cy="2232248"/>
          </a:xfrm>
          <a:prstGeom prst="rect">
            <a:avLst/>
          </a:prstGeom>
        </p:spPr>
      </p:pic>
      <p:pic>
        <p:nvPicPr>
          <p:cNvPr id="7" name="圖片 6" descr="th (12)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419872" y="1700808"/>
            <a:ext cx="2315666" cy="2232248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4032080" y="2492896"/>
            <a:ext cx="1260000" cy="69249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>
                <a:rot lat="0" lon="0" rev="300000"/>
              </a:camera>
              <a:lightRig rig="threePt" dir="t"/>
            </a:scene3d>
          </a:bodyPr>
          <a:lstStyle/>
          <a:p>
            <a:pPr algn="ctr"/>
            <a:r>
              <a:rPr lang="en-US" altLang="zh-TW" sz="1300" dirty="0" smtClean="0">
                <a:latin typeface="Georgia" pitchFamily="18" charset="0"/>
              </a:rPr>
              <a:t>Corporate</a:t>
            </a:r>
          </a:p>
          <a:p>
            <a:pPr algn="ctr"/>
            <a:r>
              <a:rPr lang="en-US" altLang="zh-TW" sz="1300" dirty="0" smtClean="0">
                <a:latin typeface="Georgia" pitchFamily="18" charset="0"/>
              </a:rPr>
              <a:t>Social</a:t>
            </a:r>
          </a:p>
          <a:p>
            <a:pPr algn="ctr"/>
            <a:r>
              <a:rPr lang="en-US" altLang="zh-TW" sz="1300" dirty="0" smtClean="0">
                <a:latin typeface="Georgia" pitchFamily="18" charset="0"/>
              </a:rPr>
              <a:t>Responsibility</a:t>
            </a:r>
            <a:endParaRPr lang="zh-TW" altLang="en-US" sz="1300" dirty="0">
              <a:latin typeface="Georgia" pitchFamily="18" charset="0"/>
            </a:endParaRPr>
          </a:p>
        </p:txBody>
      </p:sp>
      <p:pic>
        <p:nvPicPr>
          <p:cNvPr id="9" name="圖片 8" descr="th (13)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012160" y="1700807"/>
            <a:ext cx="2304256" cy="2232249"/>
          </a:xfrm>
          <a:prstGeom prst="rect">
            <a:avLst/>
          </a:prstGeom>
        </p:spPr>
      </p:pic>
      <p:pic>
        <p:nvPicPr>
          <p:cNvPr id="10" name="圖片 9" descr="th (15)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860032" y="4149080"/>
            <a:ext cx="2322162" cy="2016224"/>
          </a:xfrm>
          <a:prstGeom prst="rect">
            <a:avLst/>
          </a:prstGeom>
        </p:spPr>
      </p:pic>
      <p:pic>
        <p:nvPicPr>
          <p:cNvPr id="12" name="圖片 11" descr="th (10) - 複製.jp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19672" y="4135501"/>
            <a:ext cx="2376264" cy="186974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4" name="投影片編號版面配置區 3"/>
          <p:cNvSpPr txBox="1">
            <a:spLocks/>
          </p:cNvSpPr>
          <p:nvPr/>
        </p:nvSpPr>
        <p:spPr bwMode="auto">
          <a:xfrm>
            <a:off x="7951788" y="6488113"/>
            <a:ext cx="733425" cy="233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 altLang="zh-TW" dirty="0"/>
          </a:p>
        </p:txBody>
      </p:sp>
      <p:sp>
        <p:nvSpPr>
          <p:cNvPr id="8" name="矩形 7"/>
          <p:cNvSpPr/>
          <p:nvPr/>
        </p:nvSpPr>
        <p:spPr>
          <a:xfrm>
            <a:off x="755576" y="1556792"/>
            <a:ext cx="8136904" cy="60478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7188" indent="-357188" eaLnBrk="0" hangingPunct="0">
              <a:spcBef>
                <a:spcPts val="1800"/>
              </a:spcBef>
              <a:buClr>
                <a:srgbClr val="386A42"/>
              </a:buClr>
              <a:tabLst>
                <a:tab pos="450850" algn="l"/>
              </a:tabLst>
              <a:defRPr/>
            </a:pPr>
            <a:r>
              <a:rPr lang="en-US" altLang="zh-TW" sz="3000" b="1" dirty="0" smtClean="0">
                <a:solidFill>
                  <a:srgbClr val="6600CC"/>
                </a:solidFill>
                <a:latin typeface="+mj-lt"/>
                <a:ea typeface="+mn-ea"/>
              </a:rPr>
              <a:t>Web Content Accessibility Guideline WCAG 2.0</a:t>
            </a:r>
          </a:p>
          <a:p>
            <a:pPr marL="357188" indent="-357188" eaLnBrk="0" hangingPunct="0">
              <a:spcBef>
                <a:spcPts val="1800"/>
              </a:spcBef>
              <a:buClr>
                <a:srgbClr val="386A42"/>
              </a:buClr>
              <a:tabLst>
                <a:tab pos="450850" algn="l"/>
              </a:tabLst>
              <a:defRPr/>
            </a:pPr>
            <a:r>
              <a:rPr lang="en-US" altLang="zh-TW" sz="3000" b="1" dirty="0" smtClean="0">
                <a:latin typeface="+mj-lt"/>
                <a:ea typeface="+mn-ea"/>
              </a:rPr>
              <a:t>- Four Principles</a:t>
            </a:r>
          </a:p>
          <a:p>
            <a:pPr marL="819150" lvl="1" indent="-361950">
              <a:spcBef>
                <a:spcPts val="1200"/>
              </a:spcBef>
              <a:buClr>
                <a:srgbClr val="006600"/>
              </a:buClr>
              <a:buFont typeface="Arial" pitchFamily="34" charset="0"/>
              <a:buChar char="•"/>
            </a:pPr>
            <a:r>
              <a:rPr lang="en-US" altLang="zh-TW" sz="2800" dirty="0" smtClean="0">
                <a:solidFill>
                  <a:sysClr val="windowText" lastClr="000000"/>
                </a:solidFill>
                <a:latin typeface="+mn-lt"/>
                <a:ea typeface="新細明體" pitchFamily="18" charset="-120"/>
              </a:rPr>
              <a:t>Content is </a:t>
            </a:r>
            <a:r>
              <a:rPr lang="en-US" altLang="zh-TW" sz="3000" b="1" dirty="0" smtClean="0">
                <a:solidFill>
                  <a:srgbClr val="6600CC"/>
                </a:solidFill>
                <a:latin typeface="+mj-lt"/>
                <a:ea typeface="+mn-ea"/>
              </a:rPr>
              <a:t>Perceivable</a:t>
            </a:r>
          </a:p>
          <a:p>
            <a:pPr marL="819150" lvl="1" indent="-361950">
              <a:spcBef>
                <a:spcPts val="1200"/>
              </a:spcBef>
              <a:buClr>
                <a:srgbClr val="006600"/>
              </a:buClr>
              <a:buFont typeface="Arial" pitchFamily="34" charset="0"/>
              <a:buChar char="•"/>
            </a:pPr>
            <a:r>
              <a:rPr lang="en-US" altLang="zh-TW" sz="2800" dirty="0" smtClean="0">
                <a:solidFill>
                  <a:sysClr val="windowText" lastClr="000000"/>
                </a:solidFill>
                <a:latin typeface="+mn-lt"/>
                <a:ea typeface="新細明體" pitchFamily="18" charset="-120"/>
              </a:rPr>
              <a:t>User interface components and navigation are </a:t>
            </a:r>
            <a:r>
              <a:rPr lang="en-US" altLang="zh-TW" sz="3000" b="1" dirty="0" smtClean="0">
                <a:solidFill>
                  <a:srgbClr val="6600CC"/>
                </a:solidFill>
                <a:latin typeface="+mj-lt"/>
                <a:ea typeface="+mn-ea"/>
              </a:rPr>
              <a:t>Operable</a:t>
            </a:r>
          </a:p>
          <a:p>
            <a:pPr marL="819150" lvl="1" indent="-361950">
              <a:spcBef>
                <a:spcPts val="1200"/>
              </a:spcBef>
              <a:buClr>
                <a:srgbClr val="006600"/>
              </a:buClr>
              <a:buFont typeface="Arial" pitchFamily="34" charset="0"/>
              <a:buChar char="•"/>
            </a:pPr>
            <a:r>
              <a:rPr lang="en-US" altLang="zh-TW" sz="2800" dirty="0" smtClean="0">
                <a:solidFill>
                  <a:sysClr val="windowText" lastClr="000000"/>
                </a:solidFill>
                <a:latin typeface="+mn-lt"/>
                <a:ea typeface="新細明體" pitchFamily="18" charset="-120"/>
              </a:rPr>
              <a:t>Information and operation are </a:t>
            </a:r>
            <a:r>
              <a:rPr lang="en-US" altLang="zh-TW" sz="3000" b="1" dirty="0" smtClean="0">
                <a:solidFill>
                  <a:srgbClr val="6600CC"/>
                </a:solidFill>
                <a:latin typeface="+mj-lt"/>
                <a:ea typeface="+mn-ea"/>
              </a:rPr>
              <a:t>Understandable</a:t>
            </a:r>
          </a:p>
          <a:p>
            <a:pPr marL="819150" lvl="1" indent="-361950">
              <a:spcBef>
                <a:spcPts val="1200"/>
              </a:spcBef>
              <a:buClr>
                <a:srgbClr val="006600"/>
              </a:buClr>
              <a:buFont typeface="Arial" pitchFamily="34" charset="0"/>
              <a:buChar char="•"/>
            </a:pPr>
            <a:r>
              <a:rPr lang="en-US" altLang="zh-TW" sz="2800" dirty="0" smtClean="0">
                <a:solidFill>
                  <a:sysClr val="windowText" lastClr="000000"/>
                </a:solidFill>
                <a:latin typeface="+mn-lt"/>
                <a:ea typeface="新細明體" pitchFamily="18" charset="-120"/>
              </a:rPr>
              <a:t>Content is </a:t>
            </a:r>
            <a:r>
              <a:rPr lang="en-US" altLang="zh-TW" sz="3000" b="1" dirty="0" smtClean="0">
                <a:solidFill>
                  <a:srgbClr val="6600CC"/>
                </a:solidFill>
                <a:latin typeface="+mj-lt"/>
                <a:ea typeface="+mn-ea"/>
              </a:rPr>
              <a:t>Robust</a:t>
            </a:r>
            <a:r>
              <a:rPr lang="en-US" altLang="zh-TW" sz="2800" dirty="0" smtClean="0">
                <a:solidFill>
                  <a:sysClr val="windowText" lastClr="000000"/>
                </a:solidFill>
                <a:latin typeface="+mn-lt"/>
                <a:ea typeface="新細明體" pitchFamily="18" charset="-120"/>
              </a:rPr>
              <a:t> enough to be interpreted reliably by web browsers,</a:t>
            </a:r>
            <a:r>
              <a:rPr lang="zh-TW" altLang="en-US" sz="2800" dirty="0" smtClean="0">
                <a:solidFill>
                  <a:sysClr val="windowText" lastClr="000000"/>
                </a:solidFill>
                <a:latin typeface="+mn-lt"/>
                <a:ea typeface="新細明體" pitchFamily="18" charset="-120"/>
              </a:rPr>
              <a:t> </a:t>
            </a:r>
            <a:r>
              <a:rPr lang="en-US" altLang="zh-TW" sz="2800" dirty="0" smtClean="0">
                <a:solidFill>
                  <a:sysClr val="windowText" lastClr="000000"/>
                </a:solidFill>
                <a:latin typeface="+mn-lt"/>
                <a:ea typeface="新細明體" pitchFamily="18" charset="-120"/>
              </a:rPr>
              <a:t>assistive technologies… </a:t>
            </a:r>
            <a:endParaRPr lang="zh-TW" altLang="zh-TW" sz="2800" dirty="0" smtClean="0">
              <a:solidFill>
                <a:sysClr val="windowText" lastClr="000000"/>
              </a:solidFill>
              <a:latin typeface="+mn-lt"/>
              <a:ea typeface="新細明體" pitchFamily="18" charset="-120"/>
            </a:endParaRPr>
          </a:p>
          <a:p>
            <a:pPr marL="514350" indent="-514350">
              <a:buFont typeface="Arial" pitchFamily="34" charset="0"/>
              <a:buChar char="•"/>
            </a:pPr>
            <a:endParaRPr lang="zh-TW" altLang="zh-TW" sz="3200" dirty="0" smtClean="0"/>
          </a:p>
          <a:p>
            <a:pPr marL="514350" lvl="0" indent="-514350">
              <a:buAutoNum type="arabicPlain"/>
            </a:pPr>
            <a:endParaRPr lang="zh-TW" altLang="zh-TW" sz="3200" b="1" dirty="0" smtClean="0"/>
          </a:p>
          <a:p>
            <a:endParaRPr lang="en-GB" sz="3200" dirty="0" smtClean="0">
              <a:solidFill>
                <a:sysClr val="windowText" lastClr="000000"/>
              </a:solidFill>
              <a:latin typeface="+mn-lt"/>
              <a:ea typeface="新細明體" pitchFamily="18" charset="-120"/>
            </a:endParaRPr>
          </a:p>
        </p:txBody>
      </p:sp>
      <p:sp>
        <p:nvSpPr>
          <p:cNvPr id="9" name="標題 1"/>
          <p:cNvSpPr>
            <a:spLocks noGrp="1"/>
          </p:cNvSpPr>
          <p:nvPr>
            <p:ph type="title"/>
          </p:nvPr>
        </p:nvSpPr>
        <p:spPr>
          <a:xfrm>
            <a:off x="755650" y="188640"/>
            <a:ext cx="8208838" cy="1143000"/>
          </a:xfrm>
        </p:spPr>
        <p:txBody>
          <a:bodyPr/>
          <a:lstStyle/>
          <a:p>
            <a:pPr eaLnBrk="1" hangingPunct="1"/>
            <a:r>
              <a:rPr lang="en-US" altLang="zh-TW" sz="3800" dirty="0" smtClean="0"/>
              <a:t>W3C International Guideline</a:t>
            </a:r>
            <a:endParaRPr lang="zh-TW" altLang="en-US" sz="3800" dirty="0" smtClean="0"/>
          </a:p>
        </p:txBody>
      </p:sp>
      <p:sp>
        <p:nvSpPr>
          <p:cNvPr id="35841" name="Rectangle 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1100" b="0" i="0" u="none" strike="noStrike" cap="none" normalizeH="0" baseline="0" dirty="0" smtClean="0">
                <a:ln>
                  <a:noFill/>
                </a:ln>
                <a:solidFill>
                  <a:srgbClr val="1F497D"/>
                </a:solidFill>
                <a:effectLst/>
                <a:latin typeface="Arial"/>
                <a:ea typeface="新細明體" pitchFamily="18" charset="-120"/>
                <a:cs typeface="Calibri" pitchFamily="34" charset="0"/>
              </a:rPr>
              <a:t> </a:t>
            </a:r>
            <a:r>
              <a:rPr kumimoji="1" lang="en-US" altLang="zh-TW" sz="1100" b="0" i="0" u="none" strike="noStrike" cap="none" normalizeH="0" baseline="0" dirty="0" smtClean="0">
                <a:ln>
                  <a:noFill/>
                </a:ln>
                <a:solidFill>
                  <a:srgbClr val="1F497D"/>
                </a:solidFill>
                <a:effectLst/>
                <a:latin typeface="Calibri" pitchFamily="34" charset="0"/>
                <a:ea typeface="新細明體" pitchFamily="18" charset="-120"/>
                <a:cs typeface="Calibri" pitchFamily="34" charset="0"/>
                <a:hlinkClick r:id="rId3"/>
              </a:rPr>
              <a:t>https://www.hkirc.hk/dmp/2013/about_speakers.html</a:t>
            </a:r>
            <a:endParaRPr kumimoji="1" lang="en-US" altLang="zh-TW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  <a:cs typeface="新細明體" pitchFamily="18" charset="-120"/>
            </a:endParaRPr>
          </a:p>
        </p:txBody>
      </p:sp>
      <p:sp>
        <p:nvSpPr>
          <p:cNvPr id="3584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1100" b="0" i="0" u="none" strike="noStrike" cap="none" normalizeH="0" baseline="0" dirty="0" smtClean="0">
                <a:ln>
                  <a:noFill/>
                </a:ln>
                <a:solidFill>
                  <a:srgbClr val="1F497D"/>
                </a:solidFill>
                <a:effectLst/>
                <a:latin typeface="Arial"/>
                <a:ea typeface="新細明體" pitchFamily="18" charset="-120"/>
                <a:cs typeface="Calibri" pitchFamily="34" charset="0"/>
              </a:rPr>
              <a:t> </a:t>
            </a:r>
            <a:r>
              <a:rPr kumimoji="1" lang="en-US" altLang="zh-TW" sz="1100" b="0" i="0" u="none" strike="noStrike" cap="none" normalizeH="0" baseline="0" dirty="0" smtClean="0">
                <a:ln>
                  <a:noFill/>
                </a:ln>
                <a:solidFill>
                  <a:srgbClr val="1F497D"/>
                </a:solidFill>
                <a:effectLst/>
                <a:latin typeface="Calibri" pitchFamily="34" charset="0"/>
                <a:ea typeface="新細明體" pitchFamily="18" charset="-120"/>
                <a:cs typeface="Calibri" pitchFamily="34" charset="0"/>
                <a:hlinkClick r:id="rId3"/>
              </a:rPr>
              <a:t>https://www.hkirc.hk/dmp/2013/about_speakers.html</a:t>
            </a:r>
            <a:endParaRPr kumimoji="1" lang="en-US" altLang="zh-TW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新細明體" pitchFamily="18" charset="-120"/>
              <a:cs typeface="新細明體" pitchFamily="18" charset="-120"/>
            </a:endParaRPr>
          </a:p>
        </p:txBody>
      </p:sp>
      <p:sp>
        <p:nvSpPr>
          <p:cNvPr id="10" name="投影片編號版面配置區 5"/>
          <p:cNvSpPr>
            <a:spLocks noGrp="1"/>
          </p:cNvSpPr>
          <p:nvPr>
            <p:ph type="sldNum" sz="quarter" idx="10"/>
          </p:nvPr>
        </p:nvSpPr>
        <p:spPr bwMode="auto">
          <a:xfrm>
            <a:off x="8748464" y="6448251"/>
            <a:ext cx="514350" cy="365125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fld id="{55D4C221-9F10-4425-8324-2DEAF92AC826}" type="slidenum">
              <a:rPr lang="zh-TW" altLang="en-US" smtClean="0"/>
              <a:pPr/>
              <a:t>4</a:t>
            </a:fld>
            <a:endParaRPr lang="zh-TW" altLang="en-US" dirty="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1"/>
          <p:cNvSpPr txBox="1">
            <a:spLocks/>
          </p:cNvSpPr>
          <p:nvPr/>
        </p:nvSpPr>
        <p:spPr>
          <a:xfrm>
            <a:off x="755650" y="413792"/>
            <a:ext cx="8208838" cy="114300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WCAG 2.0 - Principles</a:t>
            </a:r>
            <a:endParaRPr kumimoji="0" lang="zh-TW" altLang="en-US" sz="38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7" name="圖片 6" descr="Image of input form have CAPTCHA with audio support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894346" y="2493615"/>
            <a:ext cx="2638278" cy="323964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" name="向左箭號 7"/>
          <p:cNvSpPr/>
          <p:nvPr/>
        </p:nvSpPr>
        <p:spPr>
          <a:xfrm>
            <a:off x="2334506" y="4725144"/>
            <a:ext cx="1949462" cy="950957"/>
          </a:xfrm>
          <a:prstGeom prst="leftArrow">
            <a:avLst/>
          </a:prstGeom>
          <a:solidFill>
            <a:srgbClr val="FFFFCC"/>
          </a:solidFill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1600" b="1" dirty="0" smtClean="0">
                <a:solidFill>
                  <a:srgbClr val="7030A0"/>
                </a:solidFill>
              </a:rPr>
              <a:t>Audio Support</a:t>
            </a:r>
            <a:endParaRPr lang="zh-TW" altLang="en-US" sz="1600" b="1" dirty="0">
              <a:solidFill>
                <a:srgbClr val="7030A0"/>
              </a:solidFill>
            </a:endParaRPr>
          </a:p>
        </p:txBody>
      </p:sp>
      <p:cxnSp>
        <p:nvCxnSpPr>
          <p:cNvPr id="10" name="直線接點 9"/>
          <p:cNvCxnSpPr/>
          <p:nvPr/>
        </p:nvCxnSpPr>
        <p:spPr>
          <a:xfrm>
            <a:off x="4572000" y="1484784"/>
            <a:ext cx="0" cy="46085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內容版面配置區 4"/>
          <p:cNvSpPr txBox="1">
            <a:spLocks/>
          </p:cNvSpPr>
          <p:nvPr/>
        </p:nvSpPr>
        <p:spPr>
          <a:xfrm>
            <a:off x="755650" y="1557338"/>
            <a:ext cx="3672334" cy="1151582"/>
          </a:xfrm>
          <a:prstGeom prst="rect">
            <a:avLst/>
          </a:prstGeom>
        </p:spPr>
        <p:txBody>
          <a:bodyPr/>
          <a:lstStyle/>
          <a:p>
            <a:pPr marL="355600" marR="0" lvl="0" indent="-35560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386A42"/>
              </a:buClr>
              <a:buSzTx/>
              <a:buFont typeface="Arial" charset="0"/>
              <a:buNone/>
              <a:tabLst/>
              <a:defRPr/>
            </a:pPr>
            <a:r>
              <a:rPr kumimoji="0" lang="en-AU" altLang="zh-TW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6600CC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1 - Perceivable</a:t>
            </a:r>
          </a:p>
          <a:p>
            <a:pPr marL="355600" marR="0" lvl="0" indent="-35560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386A42"/>
              </a:buClr>
              <a:buSzTx/>
              <a:buFont typeface="Arial" charset="0"/>
              <a:buChar char="•"/>
              <a:tabLst/>
              <a:defRPr/>
            </a:pPr>
            <a:r>
              <a:rPr kumimoji="0" lang="en-US" altLang="zh-TW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Example - Audio CAPTCHA</a:t>
            </a:r>
            <a:endParaRPr kumimoji="0" lang="en-US" altLang="zh-TW" sz="20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3" name="內容版面配置區 4"/>
          <p:cNvSpPr txBox="1">
            <a:spLocks/>
          </p:cNvSpPr>
          <p:nvPr/>
        </p:nvSpPr>
        <p:spPr>
          <a:xfrm>
            <a:off x="4716016" y="1557338"/>
            <a:ext cx="4176464" cy="1985048"/>
          </a:xfrm>
          <a:prstGeom prst="rect">
            <a:avLst/>
          </a:prstGeom>
        </p:spPr>
        <p:txBody>
          <a:bodyPr/>
          <a:lstStyle/>
          <a:p>
            <a:pPr marL="355600" marR="0" lvl="0" indent="-35560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386A42"/>
              </a:buClr>
              <a:buSzTx/>
              <a:buFont typeface="Arial" charset="0"/>
              <a:buNone/>
              <a:tabLst/>
              <a:defRPr/>
            </a:pPr>
            <a:r>
              <a:rPr kumimoji="0" lang="en-AU" altLang="zh-TW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6600CC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2 - Operable</a:t>
            </a:r>
          </a:p>
          <a:p>
            <a:pPr marL="355600" marR="0" lvl="0" indent="-35560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386A42"/>
              </a:buClr>
              <a:buSzTx/>
              <a:buFont typeface="Arial" charset="0"/>
              <a:buChar char="•"/>
              <a:tabLst/>
              <a:defRPr/>
            </a:pPr>
            <a:r>
              <a:rPr kumimoji="0" lang="en-US" altLang="zh-TW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Example - </a:t>
            </a:r>
            <a:r>
              <a:rPr kumimoji="0" lang="en-AU" altLang="zh-TW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Provide users enough time to read and use content</a:t>
            </a:r>
            <a:endParaRPr kumimoji="0" lang="en-US" altLang="zh-TW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817991" y="2828390"/>
            <a:ext cx="3570433" cy="23533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矩形 6"/>
          <p:cNvSpPr>
            <a:spLocks noChangeArrowheads="1"/>
          </p:cNvSpPr>
          <p:nvPr/>
        </p:nvSpPr>
        <p:spPr bwMode="auto">
          <a:xfrm>
            <a:off x="4838626" y="5288856"/>
            <a:ext cx="3549798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900113" lvl="1" indent="-900113" algn="ctr">
              <a:tabLst>
                <a:tab pos="531813" algn="l"/>
              </a:tabLst>
            </a:pPr>
            <a:r>
              <a:rPr lang="en-US" altLang="zh-TW" sz="1200" dirty="0" smtClean="0"/>
              <a:t>www.ogcio.gov.hk</a:t>
            </a:r>
            <a:endParaRPr lang="en-AU" altLang="zh-TW" sz="1200" dirty="0"/>
          </a:p>
        </p:txBody>
      </p:sp>
      <p:sp>
        <p:nvSpPr>
          <p:cNvPr id="16" name="矩形 15"/>
          <p:cNvSpPr/>
          <p:nvPr/>
        </p:nvSpPr>
        <p:spPr>
          <a:xfrm>
            <a:off x="5557983" y="4486265"/>
            <a:ext cx="2182369" cy="742934"/>
          </a:xfrm>
          <a:prstGeom prst="rect">
            <a:avLst/>
          </a:prstGeom>
          <a:noFill/>
          <a:ln w="38100" cmpd="sng">
            <a:solidFill>
              <a:srgbClr val="6600CC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向左箭號 16"/>
          <p:cNvSpPr/>
          <p:nvPr/>
        </p:nvSpPr>
        <p:spPr>
          <a:xfrm>
            <a:off x="7596337" y="4149080"/>
            <a:ext cx="1368152" cy="928668"/>
          </a:xfrm>
          <a:prstGeom prst="leftArrow">
            <a:avLst/>
          </a:prstGeom>
          <a:solidFill>
            <a:srgbClr val="FFFFCC"/>
          </a:solidFill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36000" tIns="36000" rIns="36000" bIns="36000" rtlCol="0" anchor="ctr">
            <a:normAutofit fontScale="85000" lnSpcReduction="10000"/>
          </a:bodyPr>
          <a:lstStyle/>
          <a:p>
            <a:pPr algn="ctr"/>
            <a:r>
              <a:rPr lang="en-US" altLang="zh-TW" sz="1600" b="1" dirty="0" smtClean="0">
                <a:solidFill>
                  <a:srgbClr val="7030A0"/>
                </a:solidFill>
              </a:rPr>
              <a:t>Provide Pause Function</a:t>
            </a:r>
            <a:endParaRPr lang="zh-TW" altLang="en-US" sz="1600" b="1" dirty="0">
              <a:solidFill>
                <a:srgbClr val="7030A0"/>
              </a:solidFill>
            </a:endParaRPr>
          </a:p>
        </p:txBody>
      </p:sp>
      <p:sp>
        <p:nvSpPr>
          <p:cNvPr id="18" name="投影片編號版面配置區 5"/>
          <p:cNvSpPr>
            <a:spLocks noGrp="1"/>
          </p:cNvSpPr>
          <p:nvPr>
            <p:ph type="sldNum" sz="quarter" idx="10"/>
          </p:nvPr>
        </p:nvSpPr>
        <p:spPr bwMode="auto">
          <a:xfrm>
            <a:off x="8748464" y="6448251"/>
            <a:ext cx="514350" cy="365125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fld id="{55D4C221-9F10-4425-8324-2DEAF92AC826}" type="slidenum">
              <a:rPr lang="zh-TW" altLang="en-US" smtClean="0"/>
              <a:pPr/>
              <a:t>5</a:t>
            </a:fld>
            <a:endParaRPr lang="zh-TW" altLang="en-US" dirty="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1"/>
          <p:cNvSpPr txBox="1">
            <a:spLocks/>
          </p:cNvSpPr>
          <p:nvPr/>
        </p:nvSpPr>
        <p:spPr>
          <a:xfrm>
            <a:off x="755650" y="413792"/>
            <a:ext cx="8208838" cy="114300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WCAG 2.0 - Principles</a:t>
            </a:r>
            <a:endParaRPr kumimoji="0" lang="zh-TW" altLang="en-US" sz="38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cxnSp>
        <p:nvCxnSpPr>
          <p:cNvPr id="10" name="直線接點 9"/>
          <p:cNvCxnSpPr/>
          <p:nvPr/>
        </p:nvCxnSpPr>
        <p:spPr>
          <a:xfrm>
            <a:off x="4572000" y="1484784"/>
            <a:ext cx="0" cy="46085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內容版面配置區 4"/>
          <p:cNvSpPr txBox="1">
            <a:spLocks/>
          </p:cNvSpPr>
          <p:nvPr/>
        </p:nvSpPr>
        <p:spPr>
          <a:xfrm>
            <a:off x="755650" y="1557338"/>
            <a:ext cx="3672334" cy="1151582"/>
          </a:xfrm>
          <a:prstGeom prst="rect">
            <a:avLst/>
          </a:prstGeom>
        </p:spPr>
        <p:txBody>
          <a:bodyPr/>
          <a:lstStyle/>
          <a:p>
            <a:pPr marL="355600" marR="0" lvl="0" indent="-35560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386A42"/>
              </a:buClr>
              <a:buSzTx/>
              <a:buFont typeface="Arial" charset="0"/>
              <a:buNone/>
              <a:tabLst/>
              <a:defRPr/>
            </a:pPr>
            <a:r>
              <a:rPr kumimoji="0" lang="en-AU" altLang="zh-TW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6600CC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3 - Understandable</a:t>
            </a:r>
          </a:p>
          <a:p>
            <a:pPr marL="355600" marR="0" lvl="0" indent="-35560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386A42"/>
              </a:buClr>
              <a:buSzTx/>
              <a:buFont typeface="Arial" charset="0"/>
              <a:buChar char="•"/>
              <a:tabLst/>
              <a:defRPr/>
            </a:pPr>
            <a:r>
              <a:rPr kumimoji="0" lang="en-US" altLang="zh-TW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Example – Clear</a:t>
            </a:r>
            <a:r>
              <a:rPr kumimoji="0" lang="en-US" altLang="zh-TW" sz="20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label with cue and error identification</a:t>
            </a:r>
            <a:endParaRPr kumimoji="0" lang="en-US" altLang="zh-TW" sz="20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3" name="內容版面配置區 4"/>
          <p:cNvSpPr txBox="1">
            <a:spLocks/>
          </p:cNvSpPr>
          <p:nvPr/>
        </p:nvSpPr>
        <p:spPr>
          <a:xfrm>
            <a:off x="4716016" y="1557338"/>
            <a:ext cx="4176464" cy="1985048"/>
          </a:xfrm>
          <a:prstGeom prst="rect">
            <a:avLst/>
          </a:prstGeom>
        </p:spPr>
        <p:txBody>
          <a:bodyPr/>
          <a:lstStyle/>
          <a:p>
            <a:pPr marL="355600" marR="0" lvl="0" indent="-35560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386A42"/>
              </a:buClr>
              <a:buSzTx/>
              <a:buFont typeface="Arial" charset="0"/>
              <a:buNone/>
              <a:tabLst/>
              <a:defRPr/>
            </a:pPr>
            <a:r>
              <a:rPr kumimoji="0" lang="en-AU" altLang="zh-TW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6600CC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4 - Robust</a:t>
            </a:r>
          </a:p>
          <a:p>
            <a:pPr marL="355600" marR="0" lvl="0" indent="-35560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386A42"/>
              </a:buClr>
              <a:buSzTx/>
              <a:buFont typeface="Arial" charset="0"/>
              <a:buChar char="•"/>
              <a:tabLst/>
              <a:defRPr/>
            </a:pPr>
            <a:r>
              <a:rPr kumimoji="0" lang="en-US" altLang="zh-TW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Compatibility </a:t>
            </a:r>
            <a:r>
              <a:rPr kumimoji="0" lang="en-US" altLang="zh-TW" sz="2000" dirty="0" smtClean="0">
                <a:latin typeface="+mj-lt"/>
                <a:ea typeface="+mn-ea"/>
              </a:rPr>
              <a:t>with browsers</a:t>
            </a:r>
            <a:endParaRPr kumimoji="0" lang="en-US" altLang="zh-TW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pic>
        <p:nvPicPr>
          <p:cNvPr id="18" name="圖片 17" descr="Image show error identification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99841" y="4581128"/>
            <a:ext cx="1871959" cy="1767372"/>
          </a:xfrm>
          <a:prstGeom prst="rect">
            <a:avLst/>
          </a:prstGeom>
        </p:spPr>
      </p:pic>
      <p:pic>
        <p:nvPicPr>
          <p:cNvPr id="19" name="圖片 18" descr="Image show clear label with cue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99593" y="2766260"/>
            <a:ext cx="1869806" cy="1742859"/>
          </a:xfrm>
          <a:prstGeom prst="rect">
            <a:avLst/>
          </a:prstGeom>
        </p:spPr>
      </p:pic>
      <p:sp>
        <p:nvSpPr>
          <p:cNvPr id="20" name="橢圓 19"/>
          <p:cNvSpPr/>
          <p:nvPr/>
        </p:nvSpPr>
        <p:spPr>
          <a:xfrm>
            <a:off x="1333479" y="3686762"/>
            <a:ext cx="1150289" cy="174286"/>
          </a:xfrm>
          <a:prstGeom prst="ellipse">
            <a:avLst/>
          </a:prstGeom>
          <a:noFill/>
          <a:ln w="28575">
            <a:solidFill>
              <a:srgbClr val="6600CC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橢圓 20"/>
          <p:cNvSpPr/>
          <p:nvPr/>
        </p:nvSpPr>
        <p:spPr>
          <a:xfrm>
            <a:off x="1012884" y="5373216"/>
            <a:ext cx="1254860" cy="174286"/>
          </a:xfrm>
          <a:prstGeom prst="ellipse">
            <a:avLst/>
          </a:prstGeom>
          <a:noFill/>
          <a:ln w="28575">
            <a:solidFill>
              <a:srgbClr val="6600CC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矩形 21"/>
          <p:cNvSpPr/>
          <p:nvPr/>
        </p:nvSpPr>
        <p:spPr bwMode="auto">
          <a:xfrm>
            <a:off x="2771800" y="3515060"/>
            <a:ext cx="1584176" cy="3631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ctr">
              <a:lnSpc>
                <a:spcPct val="110000"/>
              </a:lnSpc>
              <a:buSzPct val="100000"/>
              <a:tabLst>
                <a:tab pos="261938" algn="l"/>
              </a:tabLst>
              <a:defRPr/>
            </a:pPr>
            <a:r>
              <a:rPr lang="en-US" altLang="zh-TW" sz="1600" b="1" dirty="0" smtClean="0">
                <a:solidFill>
                  <a:srgbClr val="0000FF"/>
                </a:solidFill>
                <a:latin typeface="+mn-lt"/>
                <a:ea typeface="+mn-ea"/>
              </a:rPr>
              <a:t>Input Assistance</a:t>
            </a:r>
            <a:endParaRPr lang="en-US" altLang="zh-TW" sz="1600" b="1" dirty="0">
              <a:solidFill>
                <a:srgbClr val="0000FF"/>
              </a:solidFill>
              <a:latin typeface="+mn-lt"/>
              <a:ea typeface="+mn-ea"/>
            </a:endParaRPr>
          </a:p>
        </p:txBody>
      </p:sp>
      <p:sp>
        <p:nvSpPr>
          <p:cNvPr id="23" name="矩形 22"/>
          <p:cNvSpPr/>
          <p:nvPr/>
        </p:nvSpPr>
        <p:spPr bwMode="auto">
          <a:xfrm>
            <a:off x="2771800" y="5243252"/>
            <a:ext cx="1512168" cy="634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ctr">
              <a:lnSpc>
                <a:spcPct val="110000"/>
              </a:lnSpc>
              <a:buSzPct val="100000"/>
              <a:tabLst>
                <a:tab pos="261938" algn="l"/>
              </a:tabLst>
              <a:defRPr/>
            </a:pPr>
            <a:r>
              <a:rPr lang="en-US" altLang="zh-TW" sz="1600" b="1" dirty="0" smtClean="0">
                <a:solidFill>
                  <a:srgbClr val="0000FF"/>
                </a:solidFill>
                <a:latin typeface="+mn-lt"/>
                <a:ea typeface="+mn-ea"/>
              </a:rPr>
              <a:t>Error </a:t>
            </a:r>
          </a:p>
          <a:p>
            <a:pPr marL="0" lvl="1" algn="ctr">
              <a:lnSpc>
                <a:spcPct val="110000"/>
              </a:lnSpc>
              <a:buSzPct val="100000"/>
              <a:tabLst>
                <a:tab pos="261938" algn="l"/>
              </a:tabLst>
              <a:defRPr/>
            </a:pPr>
            <a:r>
              <a:rPr lang="en-US" altLang="zh-TW" sz="1600" b="1" dirty="0" smtClean="0">
                <a:solidFill>
                  <a:srgbClr val="0000FF"/>
                </a:solidFill>
                <a:latin typeface="+mn-lt"/>
                <a:ea typeface="+mn-ea"/>
              </a:rPr>
              <a:t>Identification</a:t>
            </a:r>
          </a:p>
        </p:txBody>
      </p:sp>
      <p:pic>
        <p:nvPicPr>
          <p:cNvPr id="31" name="圖片 30" descr="Is-your-browser-missing-these-free-security-add-ons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154488" y="2787352"/>
            <a:ext cx="2945904" cy="2945904"/>
          </a:xfrm>
          <a:prstGeom prst="rect">
            <a:avLst/>
          </a:prstGeom>
        </p:spPr>
      </p:pic>
      <p:sp>
        <p:nvSpPr>
          <p:cNvPr id="14" name="投影片編號版面配置區 5"/>
          <p:cNvSpPr>
            <a:spLocks noGrp="1"/>
          </p:cNvSpPr>
          <p:nvPr>
            <p:ph type="sldNum" sz="quarter" idx="10"/>
          </p:nvPr>
        </p:nvSpPr>
        <p:spPr bwMode="auto">
          <a:xfrm>
            <a:off x="8748464" y="6448251"/>
            <a:ext cx="514350" cy="365125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fld id="{55D4C221-9F10-4425-8324-2DEAF92AC826}" type="slidenum">
              <a:rPr lang="zh-TW" altLang="en-US" smtClean="0"/>
              <a:pPr/>
              <a:t>6</a:t>
            </a:fld>
            <a:endParaRPr lang="zh-TW" altLang="en-US" dirty="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 bwMode="auto">
          <a:xfrm>
            <a:off x="684213" y="274638"/>
            <a:ext cx="820896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0" hangingPunct="0">
              <a:defRPr/>
            </a:pPr>
            <a:r>
              <a:rPr kumimoji="0" lang="en-AU" altLang="zh-TW" sz="4000" b="1" dirty="0" smtClean="0">
                <a:latin typeface="+mj-lt"/>
                <a:ea typeface="+mj-ea"/>
                <a:cs typeface="+mj-cs"/>
              </a:rPr>
              <a:t>Government Policy </a:t>
            </a:r>
            <a:endParaRPr kumimoji="0" lang="en-AU" altLang="zh-TW" sz="4400" b="1" dirty="0">
              <a:latin typeface="+mj-lt"/>
              <a:ea typeface="+mj-ea"/>
              <a:cs typeface="+mj-cs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755650" y="1600200"/>
            <a:ext cx="838835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450850" indent="-450850" eaLnBrk="0" hangingPunct="0">
              <a:spcBef>
                <a:spcPts val="1200"/>
              </a:spcBef>
              <a:buClr>
                <a:srgbClr val="386A42"/>
              </a:buClr>
              <a:tabLst>
                <a:tab pos="450850" algn="l"/>
              </a:tabLst>
              <a:defRPr/>
            </a:pPr>
            <a:r>
              <a:rPr kumimoji="0" lang="en-AU" altLang="zh-TW" sz="3200" b="1" dirty="0">
                <a:latin typeface="+mj-lt"/>
                <a:ea typeface="+mn-ea"/>
              </a:rPr>
              <a:t>One of five key areas of 2008 Digital 21 Strategy</a:t>
            </a:r>
          </a:p>
          <a:p>
            <a:pPr marL="450850" indent="-450850" eaLnBrk="0" hangingPunct="0">
              <a:spcBef>
                <a:spcPts val="1200"/>
              </a:spcBef>
              <a:buClr>
                <a:srgbClr val="386A42"/>
              </a:buClr>
              <a:tabLst>
                <a:tab pos="355600" algn="l"/>
              </a:tabLst>
              <a:defRPr/>
            </a:pPr>
            <a:r>
              <a:rPr kumimoji="0" lang="en-US" altLang="zh-TW" sz="2800" b="1" i="1" dirty="0" smtClean="0">
                <a:solidFill>
                  <a:srgbClr val="7030A0"/>
                </a:solidFill>
                <a:latin typeface="+mj-lt"/>
                <a:ea typeface="+mn-ea"/>
              </a:rPr>
              <a:t>-  Building </a:t>
            </a:r>
            <a:r>
              <a:rPr kumimoji="0" lang="en-US" altLang="zh-TW" sz="2800" b="1" i="1" dirty="0">
                <a:solidFill>
                  <a:srgbClr val="7030A0"/>
                </a:solidFill>
                <a:latin typeface="+mj-lt"/>
                <a:ea typeface="+mn-ea"/>
              </a:rPr>
              <a:t>an inclusive, knowledge-based society</a:t>
            </a:r>
          </a:p>
          <a:p>
            <a:pPr marL="908050" lvl="1" indent="-450850" eaLnBrk="0" hangingPunct="0">
              <a:spcBef>
                <a:spcPts val="1200"/>
              </a:spcBef>
              <a:buClr>
                <a:srgbClr val="386A42"/>
              </a:buClr>
              <a:buFont typeface="Arial" charset="0"/>
              <a:buChar char="•"/>
              <a:tabLst>
                <a:tab pos="355600" algn="l"/>
              </a:tabLst>
              <a:defRPr/>
            </a:pPr>
            <a:r>
              <a:rPr kumimoji="0" lang="en-US" altLang="zh-TW" sz="2800" dirty="0">
                <a:latin typeface="+mj-lt"/>
                <a:ea typeface="+mn-ea"/>
              </a:rPr>
              <a:t>bring the benefit of ICT to </a:t>
            </a:r>
            <a:r>
              <a:rPr kumimoji="0" lang="en-US" altLang="zh-TW" sz="2800" dirty="0" smtClean="0">
                <a:latin typeface="+mj-lt"/>
                <a:ea typeface="+mn-ea"/>
              </a:rPr>
              <a:t>needy </a:t>
            </a:r>
            <a:r>
              <a:rPr kumimoji="0" lang="en-US" altLang="zh-TW" sz="2800" dirty="0">
                <a:latin typeface="+mj-lt"/>
                <a:ea typeface="+mn-ea"/>
              </a:rPr>
              <a:t>groups </a:t>
            </a:r>
          </a:p>
          <a:p>
            <a:pPr marL="908050" lvl="1" indent="-450850" eaLnBrk="0" hangingPunct="0">
              <a:spcBef>
                <a:spcPts val="1200"/>
              </a:spcBef>
              <a:buClr>
                <a:srgbClr val="386A42"/>
              </a:buClr>
              <a:buFont typeface="Arial" charset="0"/>
              <a:buChar char="•"/>
              <a:tabLst>
                <a:tab pos="355600" algn="l"/>
              </a:tabLst>
              <a:defRPr/>
            </a:pPr>
            <a:r>
              <a:rPr kumimoji="0" lang="en-US" altLang="zh-TW" sz="2800" dirty="0">
                <a:latin typeface="+mj-lt"/>
                <a:ea typeface="+mn-ea"/>
              </a:rPr>
              <a:t>enhance their quality of life</a:t>
            </a:r>
          </a:p>
          <a:p>
            <a:pPr marL="908050" lvl="1" indent="-450850" eaLnBrk="0" hangingPunct="0">
              <a:spcBef>
                <a:spcPts val="1200"/>
              </a:spcBef>
              <a:buClr>
                <a:srgbClr val="386A42"/>
              </a:buClr>
              <a:buFont typeface="Arial" charset="0"/>
              <a:buChar char="•"/>
              <a:tabLst>
                <a:tab pos="355600" algn="l"/>
              </a:tabLst>
              <a:defRPr/>
            </a:pPr>
            <a:r>
              <a:rPr kumimoji="0" lang="en-US" altLang="zh-TW" sz="2800" dirty="0">
                <a:latin typeface="+mj-lt"/>
                <a:ea typeface="+mn-ea"/>
              </a:rPr>
              <a:t>strengthen their capacity in engaging with the development of information society</a:t>
            </a:r>
            <a:endParaRPr kumimoji="0" lang="en-AU" altLang="zh-TW" sz="2800" dirty="0">
              <a:latin typeface="+mj-lt"/>
              <a:ea typeface="+mn-ea"/>
            </a:endParaRPr>
          </a:p>
          <a:p>
            <a:pPr eaLnBrk="0" hangingPunct="0">
              <a:spcBef>
                <a:spcPts val="1200"/>
              </a:spcBef>
              <a:buClr>
                <a:srgbClr val="386A42"/>
              </a:buClr>
              <a:buFont typeface="Arial" charset="0"/>
              <a:buNone/>
              <a:defRPr/>
            </a:pPr>
            <a:endParaRPr kumimoji="0" lang="en-AU" altLang="zh-TW" sz="2800" dirty="0">
              <a:latin typeface="+mj-lt"/>
              <a:ea typeface="+mn-ea"/>
            </a:endParaRPr>
          </a:p>
          <a:p>
            <a:pPr eaLnBrk="0" hangingPunct="0">
              <a:spcBef>
                <a:spcPts val="1200"/>
              </a:spcBef>
              <a:buClr>
                <a:srgbClr val="386A42"/>
              </a:buClr>
              <a:buFont typeface="Arial" charset="0"/>
              <a:buChar char="•"/>
              <a:defRPr/>
            </a:pPr>
            <a:endParaRPr kumimoji="0" lang="en-AU" altLang="zh-TW" sz="3200" dirty="0">
              <a:latin typeface="+mj-lt"/>
              <a:ea typeface="+mn-ea"/>
            </a:endParaRPr>
          </a:p>
        </p:txBody>
      </p:sp>
      <p:sp>
        <p:nvSpPr>
          <p:cNvPr id="5" name="投影片編號版面配置區 5"/>
          <p:cNvSpPr>
            <a:spLocks noGrp="1"/>
          </p:cNvSpPr>
          <p:nvPr>
            <p:ph type="sldNum" sz="quarter" idx="10"/>
          </p:nvPr>
        </p:nvSpPr>
        <p:spPr bwMode="auto">
          <a:xfrm>
            <a:off x="8748464" y="6448251"/>
            <a:ext cx="514350" cy="365125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fld id="{55D4C221-9F10-4425-8324-2DEAF92AC826}" type="slidenum">
              <a:rPr lang="zh-TW" altLang="en-US" smtClean="0"/>
              <a:pPr/>
              <a:t>7</a:t>
            </a:fld>
            <a:endParaRPr lang="zh-TW" altLang="en-US" dirty="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 bwMode="auto">
          <a:xfrm>
            <a:off x="755650" y="274638"/>
            <a:ext cx="7920038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0" hangingPunct="0">
              <a:defRPr/>
            </a:pPr>
            <a:r>
              <a:rPr kumimoji="0" lang="en-AU" altLang="zh-TW" sz="4000" b="1" dirty="0" smtClean="0">
                <a:latin typeface="+mj-lt"/>
                <a:ea typeface="+mj-ea"/>
                <a:cs typeface="+mj-cs"/>
              </a:rPr>
              <a:t>Government Policy</a:t>
            </a:r>
            <a:endParaRPr kumimoji="0" lang="en-AU" altLang="zh-TW" sz="4000" b="1" dirty="0">
              <a:latin typeface="+mj-lt"/>
              <a:ea typeface="+mj-ea"/>
              <a:cs typeface="+mj-cs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755650" y="1600200"/>
            <a:ext cx="793115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>
                <a:srgbClr val="386A42"/>
              </a:buClr>
              <a:buSzTx/>
              <a:buFont typeface="Arial" charset="0"/>
              <a:buNone/>
              <a:tabLst>
                <a:tab pos="0" algn="l"/>
              </a:tabLst>
              <a:defRPr/>
            </a:pPr>
            <a:r>
              <a:rPr kumimoji="0" lang="en-AU" altLang="zh-TW" sz="3200" b="1" dirty="0" smtClean="0">
                <a:latin typeface="+mj-lt"/>
                <a:ea typeface="+mn-ea"/>
              </a:rPr>
              <a:t>OGCIO launched </a:t>
            </a:r>
            <a:r>
              <a:rPr lang="en-AU" altLang="zh-TW" sz="3200" b="1" dirty="0" smtClean="0">
                <a:solidFill>
                  <a:srgbClr val="6600CC"/>
                </a:solidFill>
                <a:latin typeface="+mj-lt"/>
                <a:ea typeface="+mn-ea"/>
              </a:rPr>
              <a:t>Web Accessibility Campaign </a:t>
            </a:r>
            <a:r>
              <a:rPr kumimoji="0" lang="en-AU" altLang="zh-TW" sz="3200" b="1" dirty="0" smtClean="0">
                <a:latin typeface="+mj-lt"/>
                <a:ea typeface="+mn-ea"/>
              </a:rPr>
              <a:t>in October 2011 </a:t>
            </a:r>
          </a:p>
          <a:p>
            <a:pPr marL="357188" marR="0" lvl="0" indent="-357188" algn="l" defTabSz="914400" rtl="0" eaLnBrk="0" fontAlgn="base" latinLnBrk="0" hangingPunct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>
                <a:srgbClr val="386A42"/>
              </a:buClr>
              <a:buSzTx/>
              <a:buFont typeface="Arial" charset="0"/>
              <a:buChar char="•"/>
              <a:tabLst>
                <a:tab pos="357188" algn="l"/>
              </a:tabLst>
              <a:defRPr/>
            </a:pPr>
            <a:r>
              <a:rPr kumimoji="0" lang="en-AU" altLang="zh-TW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To </a:t>
            </a:r>
            <a:r>
              <a:rPr kumimoji="0" lang="en-AU" altLang="zh-TW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facilitate access to online information and services </a:t>
            </a:r>
            <a:r>
              <a:rPr kumimoji="0" lang="en-AU" altLang="zh-TW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for all segments of the community including persons with disabilities</a:t>
            </a:r>
          </a:p>
          <a:p>
            <a:pPr marL="357188" marR="0" lvl="0" indent="-357188" algn="l" defTabSz="914400" rtl="0" eaLnBrk="0" fontAlgn="base" latinLnBrk="0" hangingPunct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>
                <a:srgbClr val="386A42"/>
              </a:buClr>
              <a:buSzTx/>
              <a:buFont typeface="Arial" charset="0"/>
              <a:buChar char="•"/>
              <a:tabLst>
                <a:tab pos="357188" algn="l"/>
              </a:tabLst>
              <a:defRPr/>
            </a:pPr>
            <a:r>
              <a:rPr kumimoji="0" lang="en-AU" altLang="zh-TW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To promote wider adoption of web accessibility design in both </a:t>
            </a:r>
            <a:r>
              <a:rPr kumimoji="0" lang="en-AU" altLang="zh-TW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public</a:t>
            </a:r>
            <a:r>
              <a:rPr kumimoji="0" lang="en-AU" altLang="zh-TW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and </a:t>
            </a:r>
            <a:r>
              <a:rPr kumimoji="0" lang="en-AU" altLang="zh-TW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private </a:t>
            </a:r>
            <a:r>
              <a:rPr kumimoji="0" lang="en-AU" altLang="zh-TW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sectors</a:t>
            </a:r>
            <a:endParaRPr kumimoji="0" lang="en-AU" altLang="zh-TW" sz="2800" b="0" i="0" u="none" strike="noStrike" kern="1200" cap="none" spc="0" normalizeH="0" baseline="0" noProof="0" dirty="0" smtClean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  <a:p>
            <a:pPr marL="357188" marR="0" lvl="0" indent="-357188" algn="l" defTabSz="914400" rtl="0" eaLnBrk="0" fontAlgn="base" latinLnBrk="0" hangingPunct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>
                <a:srgbClr val="386A42"/>
              </a:buClr>
              <a:buSzTx/>
              <a:buFont typeface="Arial" pitchFamily="34" charset="0"/>
              <a:buChar char="•"/>
              <a:tabLst>
                <a:tab pos="357188" algn="l"/>
              </a:tabLst>
              <a:defRPr/>
            </a:pPr>
            <a:endParaRPr kumimoji="0" lang="en-AU" altLang="zh-TW" sz="28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  <a:p>
            <a:pPr marL="450850" marR="0" lvl="0" indent="-4508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86A42"/>
              </a:buClr>
              <a:buSzTx/>
              <a:buFont typeface="Arial" pitchFamily="34" charset="0"/>
              <a:buChar char="•"/>
              <a:tabLst>
                <a:tab pos="450850" algn="l"/>
              </a:tabLst>
              <a:defRPr/>
            </a:pPr>
            <a:endParaRPr kumimoji="0" lang="en-AU" altLang="zh-TW" sz="3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86A42"/>
              </a:buClr>
              <a:buSzTx/>
              <a:buFont typeface="Arial" charset="0"/>
              <a:buNone/>
              <a:tabLst/>
              <a:defRPr/>
            </a:pPr>
            <a:endParaRPr kumimoji="0" lang="en-AU" altLang="zh-TW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86A42"/>
              </a:buClr>
              <a:buSzTx/>
              <a:buFont typeface="Arial" charset="0"/>
              <a:buChar char="•"/>
              <a:tabLst/>
              <a:defRPr/>
            </a:pPr>
            <a:endParaRPr kumimoji="0" lang="en-AU" altLang="zh-TW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7" name="投影片編號版面配置區 5"/>
          <p:cNvSpPr>
            <a:spLocks noGrp="1"/>
          </p:cNvSpPr>
          <p:nvPr>
            <p:ph type="sldNum" sz="quarter" idx="10"/>
          </p:nvPr>
        </p:nvSpPr>
        <p:spPr bwMode="auto">
          <a:xfrm>
            <a:off x="8748464" y="6448251"/>
            <a:ext cx="514350" cy="365125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fld id="{55D4C221-9F10-4425-8324-2DEAF92AC826}" type="slidenum">
              <a:rPr lang="zh-TW" altLang="en-US" smtClean="0"/>
              <a:pPr/>
              <a:t>8</a:t>
            </a:fld>
            <a:endParaRPr lang="zh-TW" altLang="en-US" dirty="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3" name="直線接點 112"/>
          <p:cNvCxnSpPr>
            <a:stCxn id="272" idx="2"/>
          </p:cNvCxnSpPr>
          <p:nvPr/>
        </p:nvCxnSpPr>
        <p:spPr>
          <a:xfrm flipV="1">
            <a:off x="8532440" y="2492896"/>
            <a:ext cx="0" cy="1619784"/>
          </a:xfrm>
          <a:prstGeom prst="line">
            <a:avLst/>
          </a:prstGeom>
          <a:ln w="1905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直線接點 113"/>
          <p:cNvCxnSpPr>
            <a:stCxn id="270" idx="2"/>
          </p:cNvCxnSpPr>
          <p:nvPr/>
        </p:nvCxnSpPr>
        <p:spPr>
          <a:xfrm flipV="1">
            <a:off x="7524328" y="2492896"/>
            <a:ext cx="0" cy="1619784"/>
          </a:xfrm>
          <a:prstGeom prst="line">
            <a:avLst/>
          </a:prstGeom>
          <a:ln w="1905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線接點 114"/>
          <p:cNvCxnSpPr/>
          <p:nvPr/>
        </p:nvCxnSpPr>
        <p:spPr>
          <a:xfrm flipV="1">
            <a:off x="8028384" y="1656184"/>
            <a:ext cx="0" cy="144016"/>
          </a:xfrm>
          <a:prstGeom prst="line">
            <a:avLst/>
          </a:prstGeom>
          <a:ln w="1905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直線接點 115"/>
          <p:cNvCxnSpPr>
            <a:stCxn id="268" idx="2"/>
          </p:cNvCxnSpPr>
          <p:nvPr/>
        </p:nvCxnSpPr>
        <p:spPr>
          <a:xfrm flipV="1">
            <a:off x="4571752" y="1700808"/>
            <a:ext cx="0" cy="4437112"/>
          </a:xfrm>
          <a:prstGeom prst="line">
            <a:avLst/>
          </a:prstGeom>
          <a:ln w="1905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直線接點 116"/>
          <p:cNvCxnSpPr>
            <a:stCxn id="263" idx="0"/>
          </p:cNvCxnSpPr>
          <p:nvPr/>
        </p:nvCxnSpPr>
        <p:spPr>
          <a:xfrm flipV="1">
            <a:off x="3059832" y="1700808"/>
            <a:ext cx="0" cy="4536504"/>
          </a:xfrm>
          <a:prstGeom prst="line">
            <a:avLst/>
          </a:prstGeom>
          <a:ln w="19050">
            <a:solidFill>
              <a:schemeClr val="accent3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直線接點 227"/>
          <p:cNvCxnSpPr/>
          <p:nvPr/>
        </p:nvCxnSpPr>
        <p:spPr>
          <a:xfrm flipV="1">
            <a:off x="1115616" y="1700808"/>
            <a:ext cx="0" cy="10800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直線接點 228"/>
          <p:cNvCxnSpPr/>
          <p:nvPr/>
        </p:nvCxnSpPr>
        <p:spPr>
          <a:xfrm flipV="1">
            <a:off x="1619672" y="1800000"/>
            <a:ext cx="0" cy="2376264"/>
          </a:xfrm>
          <a:prstGeom prst="line">
            <a:avLst/>
          </a:prstGeom>
          <a:ln w="19050" cap="sq">
            <a:solidFill>
              <a:schemeClr val="accent6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直線接點 229"/>
          <p:cNvCxnSpPr/>
          <p:nvPr/>
        </p:nvCxnSpPr>
        <p:spPr>
          <a:xfrm flipV="1">
            <a:off x="8028384" y="836712"/>
            <a:ext cx="0" cy="216024"/>
          </a:xfrm>
          <a:prstGeom prst="line">
            <a:avLst/>
          </a:prstGeom>
          <a:ln w="31750" cap="sq">
            <a:solidFill>
              <a:srgbClr val="00B050"/>
            </a:solidFill>
            <a:miter lim="800000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直線接點 230"/>
          <p:cNvCxnSpPr/>
          <p:nvPr/>
        </p:nvCxnSpPr>
        <p:spPr>
          <a:xfrm flipV="1">
            <a:off x="6300192" y="836712"/>
            <a:ext cx="0" cy="216024"/>
          </a:xfrm>
          <a:prstGeom prst="line">
            <a:avLst/>
          </a:prstGeom>
          <a:ln w="31750" cap="sq">
            <a:solidFill>
              <a:srgbClr val="00B050"/>
            </a:solidFill>
            <a:miter lim="800000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直線接點 231"/>
          <p:cNvCxnSpPr/>
          <p:nvPr/>
        </p:nvCxnSpPr>
        <p:spPr>
          <a:xfrm flipV="1">
            <a:off x="4572000" y="692696"/>
            <a:ext cx="0" cy="360040"/>
          </a:xfrm>
          <a:prstGeom prst="line">
            <a:avLst/>
          </a:prstGeom>
          <a:ln w="31750" cap="sq">
            <a:solidFill>
              <a:srgbClr val="00B050"/>
            </a:solidFill>
            <a:miter lim="800000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直線接點 232"/>
          <p:cNvCxnSpPr/>
          <p:nvPr/>
        </p:nvCxnSpPr>
        <p:spPr>
          <a:xfrm flipV="1">
            <a:off x="2843808" y="836712"/>
            <a:ext cx="0" cy="216024"/>
          </a:xfrm>
          <a:prstGeom prst="line">
            <a:avLst/>
          </a:prstGeom>
          <a:ln w="31750" cap="sq">
            <a:solidFill>
              <a:srgbClr val="00B050"/>
            </a:solidFill>
            <a:miter lim="800000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直線接點 233"/>
          <p:cNvCxnSpPr/>
          <p:nvPr/>
        </p:nvCxnSpPr>
        <p:spPr>
          <a:xfrm flipV="1">
            <a:off x="8532440" y="1800200"/>
            <a:ext cx="0" cy="144016"/>
          </a:xfrm>
          <a:prstGeom prst="line">
            <a:avLst/>
          </a:prstGeom>
          <a:ln w="1905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直線接點 234"/>
          <p:cNvCxnSpPr/>
          <p:nvPr/>
        </p:nvCxnSpPr>
        <p:spPr>
          <a:xfrm flipV="1">
            <a:off x="7524328" y="1800200"/>
            <a:ext cx="0" cy="144016"/>
          </a:xfrm>
          <a:prstGeom prst="line">
            <a:avLst/>
          </a:prstGeom>
          <a:ln w="1905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直線接點 235"/>
          <p:cNvCxnSpPr/>
          <p:nvPr/>
        </p:nvCxnSpPr>
        <p:spPr>
          <a:xfrm flipV="1">
            <a:off x="611560" y="1800200"/>
            <a:ext cx="0" cy="1916832"/>
          </a:xfrm>
          <a:prstGeom prst="line">
            <a:avLst/>
          </a:prstGeom>
          <a:ln w="19050" cap="sq">
            <a:solidFill>
              <a:schemeClr val="accent6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直線接點 236"/>
          <p:cNvCxnSpPr/>
          <p:nvPr/>
        </p:nvCxnSpPr>
        <p:spPr>
          <a:xfrm flipV="1">
            <a:off x="1115616" y="836712"/>
            <a:ext cx="0" cy="216024"/>
          </a:xfrm>
          <a:prstGeom prst="line">
            <a:avLst/>
          </a:prstGeom>
          <a:ln w="31750" cap="sq">
            <a:solidFill>
              <a:srgbClr val="00B050"/>
            </a:solidFill>
            <a:miter lim="800000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8" name="矩形 237"/>
          <p:cNvSpPr/>
          <p:nvPr/>
        </p:nvSpPr>
        <p:spPr>
          <a:xfrm>
            <a:off x="179512" y="1944216"/>
            <a:ext cx="864096" cy="79208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 cmpd="sng">
            <a:solidFill>
              <a:schemeClr val="accent6">
                <a:lumMod val="75000"/>
              </a:schemeClr>
            </a:solidFill>
          </a:ln>
          <a:effectLst/>
          <a:scene3d>
            <a:camera prst="orthographicFront"/>
            <a:lightRig rig="threePt" dir="t"/>
          </a:scene3d>
          <a:sp3d>
            <a:bevelT w="165100" h="38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ts val="1300"/>
              </a:lnSpc>
            </a:pPr>
            <a:r>
              <a:rPr lang="en-US" altLang="zh-TW" sz="1100" b="1" dirty="0" smtClean="0">
                <a:solidFill>
                  <a:schemeClr val="tx1"/>
                </a:solidFill>
              </a:rPr>
              <a:t>Conformance of Websites to W3C WCAG Level AA</a:t>
            </a:r>
            <a:endParaRPr lang="zh-TW" altLang="en-US" sz="1100" b="1" dirty="0" smtClean="0">
              <a:solidFill>
                <a:schemeClr val="tx1"/>
              </a:solidFill>
            </a:endParaRPr>
          </a:p>
        </p:txBody>
      </p:sp>
      <p:sp>
        <p:nvSpPr>
          <p:cNvPr id="239" name="矩形 238"/>
          <p:cNvSpPr/>
          <p:nvPr/>
        </p:nvSpPr>
        <p:spPr>
          <a:xfrm>
            <a:off x="1475656" y="99392"/>
            <a:ext cx="6264696" cy="54868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63500" cmpd="dbl">
            <a:solidFill>
              <a:srgbClr val="92D05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spcBef>
                <a:spcPts val="1200"/>
              </a:spcBef>
              <a:defRPr/>
            </a:pPr>
            <a:r>
              <a:rPr lang="en-US" altLang="zh-TW" sz="3200" b="1" dirty="0" smtClean="0">
                <a:solidFill>
                  <a:schemeClr val="tx1"/>
                </a:solidFill>
              </a:rPr>
              <a:t>Web Accessibility Campaign</a:t>
            </a:r>
            <a:endParaRPr lang="zh-TW" altLang="en-US" sz="3200" b="1" dirty="0" smtClean="0">
              <a:solidFill>
                <a:schemeClr val="tx1"/>
              </a:solidFill>
            </a:endParaRPr>
          </a:p>
        </p:txBody>
      </p:sp>
      <p:cxnSp>
        <p:nvCxnSpPr>
          <p:cNvPr id="240" name="直線接點 239"/>
          <p:cNvCxnSpPr/>
          <p:nvPr/>
        </p:nvCxnSpPr>
        <p:spPr>
          <a:xfrm>
            <a:off x="1115616" y="836712"/>
            <a:ext cx="6912768" cy="0"/>
          </a:xfrm>
          <a:prstGeom prst="line">
            <a:avLst/>
          </a:prstGeom>
          <a:ln w="31750">
            <a:solidFill>
              <a:srgbClr val="00B05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1" name="矩形 240"/>
          <p:cNvSpPr/>
          <p:nvPr/>
        </p:nvSpPr>
        <p:spPr>
          <a:xfrm>
            <a:off x="1187624" y="1944216"/>
            <a:ext cx="864096" cy="79208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 cmpd="sng">
            <a:solidFill>
              <a:schemeClr val="accent6">
                <a:lumMod val="75000"/>
              </a:schemeClr>
            </a:solidFill>
          </a:ln>
          <a:effectLst/>
          <a:scene3d>
            <a:camera prst="orthographicFront"/>
            <a:lightRig rig="threePt" dir="t"/>
          </a:scene3d>
          <a:sp3d>
            <a:bevelT w="165100" h="38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ts val="1300"/>
              </a:lnSpc>
            </a:pPr>
            <a:r>
              <a:rPr lang="en-US" altLang="zh-TW" sz="1100" b="1" dirty="0" smtClean="0">
                <a:solidFill>
                  <a:schemeClr val="tx1"/>
                </a:solidFill>
              </a:rPr>
              <a:t>Promotion to Public Sector Network</a:t>
            </a:r>
            <a:endParaRPr lang="zh-TW" altLang="en-US" sz="1100" b="1" dirty="0" smtClean="0">
              <a:solidFill>
                <a:schemeClr val="tx1"/>
              </a:solidFill>
            </a:endParaRPr>
          </a:p>
        </p:txBody>
      </p:sp>
      <p:cxnSp>
        <p:nvCxnSpPr>
          <p:cNvPr id="242" name="直線接點 241"/>
          <p:cNvCxnSpPr/>
          <p:nvPr/>
        </p:nvCxnSpPr>
        <p:spPr>
          <a:xfrm>
            <a:off x="611560" y="1800200"/>
            <a:ext cx="1008000" cy="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  <a:miter lim="800000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3" name="矩形 242"/>
          <p:cNvSpPr/>
          <p:nvPr/>
        </p:nvSpPr>
        <p:spPr>
          <a:xfrm>
            <a:off x="1187624" y="2853240"/>
            <a:ext cx="864096" cy="57606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5400" cmpd="sng">
            <a:solidFill>
              <a:schemeClr val="accent6">
                <a:lumMod val="75000"/>
              </a:schemeClr>
            </a:solidFill>
          </a:ln>
          <a:effectLst/>
          <a:scene3d>
            <a:camera prst="orthographicFront"/>
            <a:lightRig rig="threePt" dir="t"/>
          </a:scene3d>
          <a:sp3d>
            <a:bevelT w="165100" h="38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ts val="1300"/>
              </a:lnSpc>
            </a:pPr>
            <a:r>
              <a:rPr lang="en-US" altLang="zh-TW" sz="1100" dirty="0" smtClean="0">
                <a:solidFill>
                  <a:schemeClr val="tx1"/>
                </a:solidFill>
              </a:rPr>
              <a:t>Appeal Letter by FS</a:t>
            </a:r>
            <a:endParaRPr lang="zh-TW" altLang="en-US" sz="1100" dirty="0" smtClean="0">
              <a:solidFill>
                <a:schemeClr val="tx1"/>
              </a:solidFill>
            </a:endParaRPr>
          </a:p>
        </p:txBody>
      </p:sp>
      <p:sp>
        <p:nvSpPr>
          <p:cNvPr id="244" name="矩形 243"/>
          <p:cNvSpPr/>
          <p:nvPr/>
        </p:nvSpPr>
        <p:spPr>
          <a:xfrm>
            <a:off x="1187624" y="3535200"/>
            <a:ext cx="864096" cy="57606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5400" cmpd="sng">
            <a:solidFill>
              <a:schemeClr val="accent6">
                <a:lumMod val="75000"/>
              </a:schemeClr>
            </a:solidFill>
          </a:ln>
          <a:effectLst/>
          <a:scene3d>
            <a:camera prst="orthographicFront"/>
            <a:lightRig rig="threePt" dir="t"/>
          </a:scene3d>
          <a:sp3d>
            <a:bevelT w="165100" h="38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ts val="1300"/>
              </a:lnSpc>
            </a:pPr>
            <a:r>
              <a:rPr lang="en-US" altLang="zh-TW" sz="1100" dirty="0" smtClean="0">
                <a:solidFill>
                  <a:schemeClr val="tx1"/>
                </a:solidFill>
              </a:rPr>
              <a:t>Survey on Adoption Status</a:t>
            </a:r>
            <a:endParaRPr lang="zh-TW" altLang="en-US" sz="1100" dirty="0" smtClean="0">
              <a:solidFill>
                <a:schemeClr val="tx1"/>
              </a:solidFill>
            </a:endParaRPr>
          </a:p>
        </p:txBody>
      </p:sp>
      <p:sp>
        <p:nvSpPr>
          <p:cNvPr id="245" name="矩形 244"/>
          <p:cNvSpPr/>
          <p:nvPr/>
        </p:nvSpPr>
        <p:spPr>
          <a:xfrm>
            <a:off x="4139952" y="1944216"/>
            <a:ext cx="864096" cy="79208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25400" cmpd="sng">
            <a:solidFill>
              <a:srgbClr val="7030A0"/>
            </a:solidFill>
          </a:ln>
          <a:effectLst/>
          <a:scene3d>
            <a:camera prst="orthographicFront"/>
            <a:lightRig rig="threePt" dir="t"/>
          </a:scene3d>
          <a:sp3d>
            <a:bevelT w="165100" h="38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ts val="1300"/>
              </a:lnSpc>
            </a:pPr>
            <a:r>
              <a:rPr lang="en-US" altLang="zh-TW" sz="1100" b="1" dirty="0" smtClean="0">
                <a:solidFill>
                  <a:schemeClr val="tx1"/>
                </a:solidFill>
              </a:rPr>
              <a:t>Resource Development</a:t>
            </a:r>
            <a:endParaRPr lang="zh-TW" altLang="en-US" sz="1100" b="1" dirty="0" smtClean="0">
              <a:solidFill>
                <a:schemeClr val="tx1"/>
              </a:solidFill>
            </a:endParaRPr>
          </a:p>
        </p:txBody>
      </p:sp>
      <p:sp>
        <p:nvSpPr>
          <p:cNvPr id="246" name="矩形 245"/>
          <p:cNvSpPr/>
          <p:nvPr/>
        </p:nvSpPr>
        <p:spPr>
          <a:xfrm>
            <a:off x="2627784" y="1944216"/>
            <a:ext cx="864096" cy="792088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25400" cmpd="sng">
            <a:solidFill>
              <a:schemeClr val="accent3">
                <a:lumMod val="50000"/>
              </a:schemeClr>
            </a:solidFill>
          </a:ln>
          <a:effectLst/>
          <a:scene3d>
            <a:camera prst="orthographicFront"/>
            <a:lightRig rig="threePt" dir="t"/>
          </a:scene3d>
          <a:sp3d>
            <a:bevelT w="165100" h="38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ts val="1300"/>
              </a:lnSpc>
            </a:pPr>
            <a:r>
              <a:rPr lang="en-US" altLang="zh-TW" sz="1100" b="1" dirty="0" smtClean="0">
                <a:solidFill>
                  <a:schemeClr val="tx1"/>
                </a:solidFill>
              </a:rPr>
              <a:t>Talks /</a:t>
            </a:r>
          </a:p>
          <a:p>
            <a:pPr algn="ctr">
              <a:lnSpc>
                <a:spcPts val="1300"/>
              </a:lnSpc>
            </a:pPr>
            <a:r>
              <a:rPr lang="en-US" altLang="zh-TW" sz="1100" b="1" dirty="0" smtClean="0">
                <a:solidFill>
                  <a:schemeClr val="tx1"/>
                </a:solidFill>
              </a:rPr>
              <a:t> Seminars / Workshops</a:t>
            </a:r>
            <a:endParaRPr lang="zh-TW" altLang="en-US" sz="1100" b="1" dirty="0" smtClean="0">
              <a:solidFill>
                <a:schemeClr val="tx1"/>
              </a:solidFill>
            </a:endParaRPr>
          </a:p>
        </p:txBody>
      </p:sp>
      <p:sp>
        <p:nvSpPr>
          <p:cNvPr id="247" name="矩形 246"/>
          <p:cNvSpPr/>
          <p:nvPr/>
        </p:nvSpPr>
        <p:spPr>
          <a:xfrm>
            <a:off x="2627784" y="2852936"/>
            <a:ext cx="864096" cy="57606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25400" cmpd="sng">
            <a:solidFill>
              <a:schemeClr val="accent3">
                <a:lumMod val="50000"/>
              </a:schemeClr>
            </a:solidFill>
          </a:ln>
          <a:effectLst/>
          <a:scene3d>
            <a:camera prst="orthographicFront"/>
            <a:lightRig rig="threePt" dir="t"/>
          </a:scene3d>
          <a:sp3d>
            <a:bevelT w="165100" h="38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ts val="1300"/>
              </a:lnSpc>
            </a:pPr>
            <a:r>
              <a:rPr lang="en-US" altLang="zh-TW" sz="1100" dirty="0" smtClean="0">
                <a:solidFill>
                  <a:schemeClr val="tx1"/>
                </a:solidFill>
              </a:rPr>
              <a:t>Public Organisations</a:t>
            </a:r>
            <a:endParaRPr lang="zh-TW" altLang="en-US" sz="1100" dirty="0" smtClean="0">
              <a:solidFill>
                <a:schemeClr val="tx1"/>
              </a:solidFill>
            </a:endParaRPr>
          </a:p>
        </p:txBody>
      </p:sp>
      <p:sp>
        <p:nvSpPr>
          <p:cNvPr id="248" name="矩形 247"/>
          <p:cNvSpPr/>
          <p:nvPr/>
        </p:nvSpPr>
        <p:spPr>
          <a:xfrm>
            <a:off x="7092280" y="1944216"/>
            <a:ext cx="864096" cy="79208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5400" cmpd="sng">
            <a:solidFill>
              <a:schemeClr val="tx2"/>
            </a:solidFill>
          </a:ln>
          <a:effectLst/>
          <a:scene3d>
            <a:camera prst="orthographicFront"/>
            <a:lightRig rig="threePt" dir="t"/>
          </a:scene3d>
          <a:sp3d>
            <a:bevelT w="165100" h="38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ts val="1300"/>
              </a:lnSpc>
            </a:pPr>
            <a:r>
              <a:rPr lang="en-US" altLang="zh-TW" sz="1100" b="1" dirty="0" smtClean="0">
                <a:solidFill>
                  <a:schemeClr val="tx1"/>
                </a:solidFill>
              </a:rPr>
              <a:t>Assessment and Advisory Service</a:t>
            </a:r>
            <a:endParaRPr lang="zh-TW" altLang="en-US" sz="1100" b="1" dirty="0" smtClean="0">
              <a:solidFill>
                <a:schemeClr val="tx1"/>
              </a:solidFill>
            </a:endParaRPr>
          </a:p>
        </p:txBody>
      </p:sp>
      <p:sp>
        <p:nvSpPr>
          <p:cNvPr id="249" name="矩形 248"/>
          <p:cNvSpPr/>
          <p:nvPr/>
        </p:nvSpPr>
        <p:spPr>
          <a:xfrm>
            <a:off x="8100392" y="1944216"/>
            <a:ext cx="864096" cy="79208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5400" cmpd="sng">
            <a:solidFill>
              <a:schemeClr val="tx2"/>
            </a:solidFill>
          </a:ln>
          <a:effectLst/>
          <a:scene3d>
            <a:camera prst="orthographicFront"/>
            <a:lightRig rig="threePt" dir="t"/>
          </a:scene3d>
          <a:sp3d>
            <a:bevelT w="165100" h="38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>
              <a:lnSpc>
                <a:spcPts val="1300"/>
              </a:lnSpc>
            </a:pPr>
            <a:r>
              <a:rPr lang="en-US" altLang="zh-TW" sz="1100" b="1" dirty="0" smtClean="0">
                <a:solidFill>
                  <a:schemeClr val="tx1"/>
                </a:solidFill>
              </a:rPr>
              <a:t>Recognition Scheme</a:t>
            </a:r>
            <a:endParaRPr lang="zh-TW" altLang="en-US" sz="1100" b="1" dirty="0" smtClean="0">
              <a:solidFill>
                <a:schemeClr val="tx1"/>
              </a:solidFill>
            </a:endParaRPr>
          </a:p>
        </p:txBody>
      </p:sp>
      <p:cxnSp>
        <p:nvCxnSpPr>
          <p:cNvPr id="250" name="直線接點 249"/>
          <p:cNvCxnSpPr/>
          <p:nvPr/>
        </p:nvCxnSpPr>
        <p:spPr>
          <a:xfrm>
            <a:off x="7524328" y="1800200"/>
            <a:ext cx="1008112" cy="0"/>
          </a:xfrm>
          <a:prstGeom prst="line">
            <a:avLst/>
          </a:prstGeom>
          <a:ln w="1905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1" name="矩形 250"/>
          <p:cNvSpPr/>
          <p:nvPr/>
        </p:nvSpPr>
        <p:spPr>
          <a:xfrm>
            <a:off x="1187624" y="4221088"/>
            <a:ext cx="864096" cy="57606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5400" cmpd="sng">
            <a:solidFill>
              <a:schemeClr val="accent6">
                <a:lumMod val="75000"/>
              </a:schemeClr>
            </a:solidFill>
          </a:ln>
          <a:effectLst/>
          <a:scene3d>
            <a:camera prst="orthographicFront"/>
            <a:lightRig rig="threePt" dir="t"/>
          </a:scene3d>
          <a:sp3d>
            <a:bevelT w="165100" h="38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ts val="1300"/>
              </a:lnSpc>
            </a:pPr>
            <a:r>
              <a:rPr lang="en-US" altLang="zh-TW" sz="1100" dirty="0" smtClean="0">
                <a:solidFill>
                  <a:schemeClr val="tx1"/>
                </a:solidFill>
              </a:rPr>
              <a:t>Advisory Coaching</a:t>
            </a:r>
            <a:endParaRPr lang="zh-TW" altLang="en-US" sz="1100" dirty="0" smtClean="0">
              <a:solidFill>
                <a:schemeClr val="tx1"/>
              </a:solidFill>
            </a:endParaRPr>
          </a:p>
        </p:txBody>
      </p:sp>
      <p:sp>
        <p:nvSpPr>
          <p:cNvPr id="252" name="矩形 251"/>
          <p:cNvSpPr/>
          <p:nvPr/>
        </p:nvSpPr>
        <p:spPr>
          <a:xfrm>
            <a:off x="179512" y="2852936"/>
            <a:ext cx="864096" cy="57606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5400" cmpd="sng">
            <a:solidFill>
              <a:schemeClr val="accent6">
                <a:lumMod val="75000"/>
              </a:schemeClr>
            </a:solidFill>
          </a:ln>
          <a:effectLst/>
          <a:scene3d>
            <a:camera prst="orthographicFront"/>
            <a:lightRig rig="threePt" dir="t"/>
          </a:scene3d>
          <a:sp3d>
            <a:bevelT w="165100" h="38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ts val="1300"/>
              </a:lnSpc>
            </a:pPr>
            <a:r>
              <a:rPr lang="en-US" altLang="zh-TW" sz="1100" dirty="0" smtClean="0">
                <a:solidFill>
                  <a:schemeClr val="tx1"/>
                </a:solidFill>
              </a:rPr>
              <a:t>Government Policy</a:t>
            </a:r>
            <a:endParaRPr lang="zh-TW" altLang="en-US" sz="1100" dirty="0" smtClean="0">
              <a:solidFill>
                <a:schemeClr val="tx1"/>
              </a:solidFill>
            </a:endParaRPr>
          </a:p>
        </p:txBody>
      </p:sp>
      <p:sp>
        <p:nvSpPr>
          <p:cNvPr id="253" name="矩形 252"/>
          <p:cNvSpPr/>
          <p:nvPr/>
        </p:nvSpPr>
        <p:spPr>
          <a:xfrm>
            <a:off x="179512" y="3535200"/>
            <a:ext cx="864096" cy="57606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5400" cmpd="sng">
            <a:solidFill>
              <a:schemeClr val="accent6">
                <a:lumMod val="75000"/>
              </a:schemeClr>
            </a:solidFill>
          </a:ln>
          <a:effectLst/>
          <a:scene3d>
            <a:camera prst="orthographicFront"/>
            <a:lightRig rig="threePt" dir="t"/>
          </a:scene3d>
          <a:sp3d>
            <a:bevelT w="165100" h="38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ts val="1300"/>
              </a:lnSpc>
            </a:pPr>
            <a:r>
              <a:rPr lang="en-US" altLang="zh-TW" sz="1100" dirty="0" smtClean="0">
                <a:solidFill>
                  <a:schemeClr val="tx1"/>
                </a:solidFill>
              </a:rPr>
              <a:t>Experience Sharing with Departments</a:t>
            </a:r>
            <a:endParaRPr lang="zh-TW" altLang="en-US" sz="1100" dirty="0" smtClean="0">
              <a:solidFill>
                <a:schemeClr val="tx1"/>
              </a:solidFill>
            </a:endParaRPr>
          </a:p>
        </p:txBody>
      </p:sp>
      <p:sp>
        <p:nvSpPr>
          <p:cNvPr id="254" name="矩形 253"/>
          <p:cNvSpPr/>
          <p:nvPr/>
        </p:nvSpPr>
        <p:spPr>
          <a:xfrm>
            <a:off x="2123728" y="1052736"/>
            <a:ext cx="1512168" cy="648072"/>
          </a:xfrm>
          <a:prstGeom prst="rect">
            <a:avLst/>
          </a:prstGeom>
          <a:solidFill>
            <a:srgbClr val="00B050">
              <a:alpha val="82000"/>
            </a:srgbClr>
          </a:solidFill>
          <a:ln>
            <a:solidFill>
              <a:schemeClr val="accent2">
                <a:lumMod val="50000"/>
              </a:schemeClr>
            </a:solidFill>
          </a:ln>
          <a:effectLst/>
          <a:scene3d>
            <a:camera prst="orthographicFront" fov="0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w="101600" h="381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ts val="2500"/>
              </a:lnSpc>
              <a:defRPr/>
            </a:pPr>
            <a:r>
              <a:rPr lang="en-US" altLang="zh-TW" sz="2000" b="1" dirty="0" smtClean="0">
                <a:solidFill>
                  <a:schemeClr val="tx1"/>
                </a:solidFill>
              </a:rPr>
              <a:t>Fostering Awareness</a:t>
            </a:r>
            <a:endParaRPr lang="zh-TW" altLang="en-US" sz="2000" b="1" dirty="0" smtClean="0">
              <a:solidFill>
                <a:schemeClr val="tx1"/>
              </a:solidFill>
            </a:endParaRPr>
          </a:p>
        </p:txBody>
      </p:sp>
      <p:sp>
        <p:nvSpPr>
          <p:cNvPr id="255" name="矩形 254"/>
          <p:cNvSpPr/>
          <p:nvPr/>
        </p:nvSpPr>
        <p:spPr>
          <a:xfrm>
            <a:off x="3851920" y="1052736"/>
            <a:ext cx="1512168" cy="648072"/>
          </a:xfrm>
          <a:prstGeom prst="rect">
            <a:avLst/>
          </a:prstGeom>
          <a:solidFill>
            <a:schemeClr val="accent4"/>
          </a:solidFill>
          <a:ln>
            <a:solidFill>
              <a:schemeClr val="accent6">
                <a:lumMod val="50000"/>
              </a:schemeClr>
            </a:solidFill>
          </a:ln>
          <a:effectLst/>
          <a:scene3d>
            <a:camera prst="orthographicFront" fov="0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w="101600" h="38100"/>
          </a:sp3d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lIns="36000" rIns="36000" anchor="ctr"/>
          <a:lstStyle/>
          <a:p>
            <a:pPr algn="ctr">
              <a:lnSpc>
                <a:spcPts val="2500"/>
              </a:lnSpc>
              <a:defRPr/>
            </a:pPr>
            <a:r>
              <a:rPr lang="en-US" altLang="zh-TW" sz="2000" b="1" dirty="0" smtClean="0">
                <a:solidFill>
                  <a:schemeClr val="tx1"/>
                </a:solidFill>
              </a:rPr>
              <a:t>Promulgating Resources</a:t>
            </a:r>
            <a:endParaRPr lang="zh-TW" altLang="en-US" sz="2000" b="1" dirty="0" smtClean="0">
              <a:solidFill>
                <a:schemeClr val="tx1"/>
              </a:solidFill>
            </a:endParaRPr>
          </a:p>
        </p:txBody>
      </p:sp>
      <p:sp>
        <p:nvSpPr>
          <p:cNvPr id="256" name="矩形 255"/>
          <p:cNvSpPr/>
          <p:nvPr/>
        </p:nvSpPr>
        <p:spPr>
          <a:xfrm>
            <a:off x="5580112" y="1052736"/>
            <a:ext cx="1512168" cy="648072"/>
          </a:xfrm>
          <a:prstGeom prst="rect">
            <a:avLst/>
          </a:prstGeom>
          <a:solidFill>
            <a:schemeClr val="accent2"/>
          </a:solidFill>
          <a:ln>
            <a:solidFill>
              <a:schemeClr val="accent6">
                <a:lumMod val="50000"/>
              </a:schemeClr>
            </a:solidFill>
          </a:ln>
          <a:effectLst/>
          <a:scene3d>
            <a:camera prst="orthographicFront" fov="0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w="101600" h="38100"/>
          </a:sp3d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ts val="2500"/>
              </a:lnSpc>
              <a:defRPr/>
            </a:pPr>
            <a:r>
              <a:rPr lang="en-US" altLang="zh-TW" sz="2000" b="1" dirty="0" smtClean="0">
                <a:solidFill>
                  <a:schemeClr val="tx1"/>
                </a:solidFill>
              </a:rPr>
              <a:t>Building Expertise</a:t>
            </a:r>
            <a:endParaRPr lang="zh-TW" altLang="en-US" sz="2000" b="1" dirty="0" smtClean="0">
              <a:solidFill>
                <a:schemeClr val="tx1"/>
              </a:solidFill>
            </a:endParaRPr>
          </a:p>
        </p:txBody>
      </p:sp>
      <p:sp>
        <p:nvSpPr>
          <p:cNvPr id="257" name="矩形 256"/>
          <p:cNvSpPr/>
          <p:nvPr/>
        </p:nvSpPr>
        <p:spPr>
          <a:xfrm>
            <a:off x="7308304" y="1052736"/>
            <a:ext cx="1512168" cy="648072"/>
          </a:xfrm>
          <a:prstGeom prst="rect">
            <a:avLst/>
          </a:prstGeom>
          <a:solidFill>
            <a:schemeClr val="accent5">
              <a:lumMod val="75000"/>
              <a:alpha val="80000"/>
            </a:schemeClr>
          </a:solidFill>
          <a:ln>
            <a:solidFill>
              <a:schemeClr val="tx2">
                <a:lumMod val="50000"/>
              </a:schemeClr>
            </a:solidFill>
          </a:ln>
          <a:effectLst/>
          <a:scene3d>
            <a:camera prst="orthographicFront" fov="0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w="165100" h="38100"/>
          </a:sp3d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ts val="2500"/>
              </a:lnSpc>
              <a:defRPr/>
            </a:pPr>
            <a:r>
              <a:rPr lang="en-US" altLang="zh-TW" sz="2000" b="1" dirty="0" smtClean="0">
                <a:solidFill>
                  <a:schemeClr val="tx1"/>
                </a:solidFill>
              </a:rPr>
              <a:t>Encouraging Adoption</a:t>
            </a:r>
            <a:endParaRPr lang="zh-TW" altLang="en-US" sz="2000" b="1" dirty="0" smtClean="0">
              <a:solidFill>
                <a:schemeClr val="tx1"/>
              </a:solidFill>
            </a:endParaRPr>
          </a:p>
        </p:txBody>
      </p:sp>
      <p:sp>
        <p:nvSpPr>
          <p:cNvPr id="258" name="矩形 257"/>
          <p:cNvSpPr/>
          <p:nvPr/>
        </p:nvSpPr>
        <p:spPr>
          <a:xfrm>
            <a:off x="395536" y="1052736"/>
            <a:ext cx="1512168" cy="648072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  <a:effectLst/>
          <a:scene3d>
            <a:camera prst="orthographicFront" fov="0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w="101600" h="38100"/>
          </a:sp3d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ts val="2500"/>
              </a:lnSpc>
              <a:defRPr/>
            </a:pPr>
            <a:r>
              <a:rPr lang="en-US" altLang="zh-TW" sz="2000" b="1" dirty="0" smtClean="0">
                <a:solidFill>
                  <a:schemeClr val="tx1"/>
                </a:solidFill>
              </a:rPr>
              <a:t>Government Leadership</a:t>
            </a:r>
            <a:endParaRPr lang="zh-TW" altLang="en-US" sz="2000" b="1" dirty="0" smtClean="0">
              <a:solidFill>
                <a:schemeClr val="tx1"/>
              </a:solidFill>
            </a:endParaRPr>
          </a:p>
        </p:txBody>
      </p:sp>
      <p:sp>
        <p:nvSpPr>
          <p:cNvPr id="259" name="矩形 258"/>
          <p:cNvSpPr/>
          <p:nvPr/>
        </p:nvSpPr>
        <p:spPr>
          <a:xfrm>
            <a:off x="2627784" y="3536616"/>
            <a:ext cx="864096" cy="57606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25400" cmpd="sng">
            <a:solidFill>
              <a:schemeClr val="accent3">
                <a:lumMod val="50000"/>
              </a:schemeClr>
            </a:solidFill>
          </a:ln>
          <a:effectLst/>
          <a:scene3d>
            <a:camera prst="orthographicFront"/>
            <a:lightRig rig="threePt" dir="t"/>
          </a:scene3d>
          <a:sp3d>
            <a:bevelT w="165100" h="38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ts val="1000"/>
              </a:lnSpc>
            </a:pPr>
            <a:r>
              <a:rPr lang="en-US" altLang="zh-TW" sz="1100" dirty="0" smtClean="0">
                <a:solidFill>
                  <a:schemeClr val="tx1"/>
                </a:solidFill>
              </a:rPr>
              <a:t>Private</a:t>
            </a:r>
            <a:r>
              <a:rPr lang="en-US" altLang="zh-TW" sz="1100" b="1" dirty="0" smtClean="0">
                <a:solidFill>
                  <a:schemeClr val="tx1"/>
                </a:solidFill>
              </a:rPr>
              <a:t> </a:t>
            </a:r>
            <a:r>
              <a:rPr lang="en-US" altLang="zh-TW" sz="1100" dirty="0" smtClean="0">
                <a:solidFill>
                  <a:schemeClr val="tx1"/>
                </a:solidFill>
              </a:rPr>
              <a:t>Organisations/ Commerce Chambers</a:t>
            </a:r>
            <a:endParaRPr lang="zh-TW" altLang="en-US" sz="1100" dirty="0" smtClean="0">
              <a:solidFill>
                <a:schemeClr val="tx1"/>
              </a:solidFill>
            </a:endParaRPr>
          </a:p>
        </p:txBody>
      </p:sp>
      <p:sp>
        <p:nvSpPr>
          <p:cNvPr id="260" name="矩形 259"/>
          <p:cNvSpPr/>
          <p:nvPr/>
        </p:nvSpPr>
        <p:spPr>
          <a:xfrm>
            <a:off x="2627784" y="4220616"/>
            <a:ext cx="864096" cy="57606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25400" cmpd="sng">
            <a:solidFill>
              <a:schemeClr val="accent3">
                <a:lumMod val="50000"/>
              </a:schemeClr>
            </a:solidFill>
          </a:ln>
          <a:effectLst/>
          <a:scene3d>
            <a:camera prst="orthographicFront"/>
            <a:lightRig rig="threePt" dir="t"/>
          </a:scene3d>
          <a:sp3d>
            <a:bevelT w="165100" h="38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ts val="1300"/>
              </a:lnSpc>
            </a:pPr>
            <a:r>
              <a:rPr lang="en-US" altLang="zh-TW" sz="1100" dirty="0" smtClean="0">
                <a:solidFill>
                  <a:schemeClr val="tx1"/>
                </a:solidFill>
              </a:rPr>
              <a:t>NGOs and Social Services Orgs</a:t>
            </a:r>
            <a:endParaRPr lang="zh-TW" altLang="en-US" sz="1100" dirty="0" smtClean="0">
              <a:solidFill>
                <a:schemeClr val="tx1"/>
              </a:solidFill>
            </a:endParaRPr>
          </a:p>
        </p:txBody>
      </p:sp>
      <p:sp>
        <p:nvSpPr>
          <p:cNvPr id="261" name="矩形 260"/>
          <p:cNvSpPr/>
          <p:nvPr/>
        </p:nvSpPr>
        <p:spPr>
          <a:xfrm>
            <a:off x="2628032" y="4904616"/>
            <a:ext cx="864096" cy="57606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25400" cmpd="sng">
            <a:solidFill>
              <a:schemeClr val="accent3">
                <a:lumMod val="50000"/>
              </a:schemeClr>
            </a:solidFill>
          </a:ln>
          <a:effectLst/>
          <a:scene3d>
            <a:camera prst="orthographicFront"/>
            <a:lightRig rig="threePt" dir="t"/>
          </a:scene3d>
          <a:sp3d>
            <a:bevelT w="165100" h="38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ts val="1300"/>
              </a:lnSpc>
            </a:pPr>
            <a:r>
              <a:rPr lang="en-US" altLang="zh-TW" sz="1100" dirty="0" smtClean="0">
                <a:solidFill>
                  <a:schemeClr val="tx1"/>
                </a:solidFill>
              </a:rPr>
              <a:t>ICT Companies and Practitioners</a:t>
            </a:r>
            <a:endParaRPr lang="zh-TW" altLang="en-US" sz="1100" dirty="0" smtClean="0">
              <a:solidFill>
                <a:schemeClr val="tx1"/>
              </a:solidFill>
            </a:endParaRPr>
          </a:p>
        </p:txBody>
      </p:sp>
      <p:sp>
        <p:nvSpPr>
          <p:cNvPr id="262" name="矩形 261"/>
          <p:cNvSpPr/>
          <p:nvPr/>
        </p:nvSpPr>
        <p:spPr>
          <a:xfrm>
            <a:off x="2627784" y="5561856"/>
            <a:ext cx="864096" cy="57606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25400" cmpd="sng">
            <a:solidFill>
              <a:schemeClr val="accent3">
                <a:lumMod val="50000"/>
              </a:schemeClr>
            </a:solidFill>
          </a:ln>
          <a:effectLst/>
          <a:scene3d>
            <a:camera prst="orthographicFront"/>
            <a:lightRig rig="threePt" dir="t"/>
          </a:scene3d>
          <a:sp3d>
            <a:bevelT w="165100" h="38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ts val="1300"/>
              </a:lnSpc>
            </a:pPr>
            <a:r>
              <a:rPr lang="en-US" altLang="zh-TW" sz="1100" dirty="0" smtClean="0">
                <a:solidFill>
                  <a:schemeClr val="tx1"/>
                </a:solidFill>
              </a:rPr>
              <a:t>Tertiary Students</a:t>
            </a:r>
            <a:endParaRPr lang="zh-TW" altLang="en-US" sz="1100" dirty="0" smtClean="0">
              <a:solidFill>
                <a:schemeClr val="tx1"/>
              </a:solidFill>
            </a:endParaRPr>
          </a:p>
        </p:txBody>
      </p:sp>
      <p:sp>
        <p:nvSpPr>
          <p:cNvPr id="263" name="矩形 262"/>
          <p:cNvSpPr/>
          <p:nvPr/>
        </p:nvSpPr>
        <p:spPr>
          <a:xfrm>
            <a:off x="2627784" y="6237312"/>
            <a:ext cx="864096" cy="57606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25400" cmpd="sng">
            <a:solidFill>
              <a:schemeClr val="accent3">
                <a:lumMod val="50000"/>
              </a:schemeClr>
            </a:solidFill>
          </a:ln>
          <a:effectLst/>
          <a:scene3d>
            <a:camera prst="orthographicFront"/>
            <a:lightRig rig="threePt" dir="t"/>
          </a:scene3d>
          <a:sp3d>
            <a:bevelT w="165100" h="38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ts val="1300"/>
              </a:lnSpc>
            </a:pPr>
            <a:r>
              <a:rPr lang="en-US" altLang="zh-TW" sz="1100" dirty="0" smtClean="0">
                <a:solidFill>
                  <a:schemeClr val="tx1"/>
                </a:solidFill>
              </a:rPr>
              <a:t>Special Schools</a:t>
            </a:r>
            <a:endParaRPr lang="zh-TW" altLang="en-US" sz="1100" dirty="0" smtClean="0">
              <a:solidFill>
                <a:schemeClr val="tx1"/>
              </a:solidFill>
            </a:endParaRPr>
          </a:p>
        </p:txBody>
      </p:sp>
      <p:sp>
        <p:nvSpPr>
          <p:cNvPr id="264" name="矩形 263"/>
          <p:cNvSpPr/>
          <p:nvPr/>
        </p:nvSpPr>
        <p:spPr>
          <a:xfrm>
            <a:off x="4139704" y="2852936"/>
            <a:ext cx="864096" cy="57606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25400" cmpd="sng">
            <a:solidFill>
              <a:srgbClr val="7030A0"/>
            </a:solidFill>
          </a:ln>
          <a:effectLst/>
          <a:scene3d>
            <a:camera prst="orthographicFront"/>
            <a:lightRig rig="threePt" dir="t"/>
          </a:scene3d>
          <a:sp3d>
            <a:bevelT w="165100" h="38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ts val="1300"/>
              </a:lnSpc>
            </a:pPr>
            <a:r>
              <a:rPr lang="en-US" altLang="zh-TW" sz="1100" dirty="0" smtClean="0">
                <a:solidFill>
                  <a:schemeClr val="tx1"/>
                </a:solidFill>
              </a:rPr>
              <a:t>Webforall Portal</a:t>
            </a:r>
            <a:endParaRPr lang="zh-TW" altLang="en-US" sz="1100" dirty="0" smtClean="0">
              <a:solidFill>
                <a:schemeClr val="tx1"/>
              </a:solidFill>
            </a:endParaRPr>
          </a:p>
        </p:txBody>
      </p:sp>
      <p:sp>
        <p:nvSpPr>
          <p:cNvPr id="265" name="矩形 264"/>
          <p:cNvSpPr/>
          <p:nvPr/>
        </p:nvSpPr>
        <p:spPr>
          <a:xfrm>
            <a:off x="4139704" y="3536616"/>
            <a:ext cx="864096" cy="57606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25400" cmpd="sng">
            <a:solidFill>
              <a:srgbClr val="7030A0"/>
            </a:solidFill>
          </a:ln>
          <a:effectLst/>
          <a:scene3d>
            <a:camera prst="orthographicFront"/>
            <a:lightRig rig="threePt" dir="t"/>
          </a:scene3d>
          <a:sp3d>
            <a:bevelT w="165100" h="38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ts val="1300"/>
              </a:lnSpc>
            </a:pPr>
            <a:r>
              <a:rPr lang="en-US" altLang="zh-TW" sz="1100" dirty="0" smtClean="0">
                <a:solidFill>
                  <a:schemeClr val="tx1"/>
                </a:solidFill>
              </a:rPr>
              <a:t>Management Handbook</a:t>
            </a:r>
            <a:endParaRPr lang="zh-TW" altLang="en-US" sz="1100" dirty="0" smtClean="0">
              <a:solidFill>
                <a:schemeClr val="tx1"/>
              </a:solidFill>
            </a:endParaRPr>
          </a:p>
        </p:txBody>
      </p:sp>
      <p:sp>
        <p:nvSpPr>
          <p:cNvPr id="266" name="矩形 265"/>
          <p:cNvSpPr/>
          <p:nvPr/>
        </p:nvSpPr>
        <p:spPr>
          <a:xfrm>
            <a:off x="4139704" y="4220616"/>
            <a:ext cx="864096" cy="57606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25400" cmpd="sng">
            <a:solidFill>
              <a:srgbClr val="7030A0"/>
            </a:solidFill>
          </a:ln>
          <a:effectLst/>
          <a:scene3d>
            <a:camera prst="orthographicFront"/>
            <a:lightRig rig="threePt" dir="t"/>
          </a:scene3d>
          <a:sp3d>
            <a:bevelT w="165100" h="38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ts val="1000"/>
              </a:lnSpc>
            </a:pPr>
            <a:r>
              <a:rPr lang="en-US" altLang="zh-TW" sz="1100" dirty="0" smtClean="0">
                <a:solidFill>
                  <a:schemeClr val="tx1"/>
                </a:solidFill>
              </a:rPr>
              <a:t>Facilitation of Sourcing Service Providers</a:t>
            </a:r>
            <a:endParaRPr lang="zh-TW" altLang="en-US" sz="1100" dirty="0" smtClean="0">
              <a:solidFill>
                <a:schemeClr val="tx1"/>
              </a:solidFill>
            </a:endParaRPr>
          </a:p>
        </p:txBody>
      </p:sp>
      <p:sp>
        <p:nvSpPr>
          <p:cNvPr id="267" name="矩形 266"/>
          <p:cNvSpPr/>
          <p:nvPr/>
        </p:nvSpPr>
        <p:spPr>
          <a:xfrm>
            <a:off x="4139952" y="4904616"/>
            <a:ext cx="864096" cy="57606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25400" cmpd="sng">
            <a:solidFill>
              <a:srgbClr val="7030A0"/>
            </a:solidFill>
          </a:ln>
          <a:effectLst/>
          <a:scene3d>
            <a:camera prst="orthographicFront"/>
            <a:lightRig rig="threePt" dir="t"/>
          </a:scene3d>
          <a:sp3d>
            <a:bevelT w="165100" h="38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ts val="900"/>
              </a:lnSpc>
            </a:pPr>
            <a:r>
              <a:rPr lang="en-US" altLang="zh-TW" sz="1100" dirty="0" smtClean="0">
                <a:solidFill>
                  <a:schemeClr val="tx1"/>
                </a:solidFill>
              </a:rPr>
              <a:t>Accessible Webpage Templates &amp; Developers’ Guide</a:t>
            </a:r>
            <a:endParaRPr lang="zh-TW" altLang="en-US" sz="1100" dirty="0" smtClean="0">
              <a:solidFill>
                <a:schemeClr val="tx1"/>
              </a:solidFill>
            </a:endParaRPr>
          </a:p>
        </p:txBody>
      </p:sp>
      <p:sp>
        <p:nvSpPr>
          <p:cNvPr id="268" name="矩形 267"/>
          <p:cNvSpPr/>
          <p:nvPr/>
        </p:nvSpPr>
        <p:spPr>
          <a:xfrm>
            <a:off x="4139704" y="5561856"/>
            <a:ext cx="864096" cy="57606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25400" cmpd="sng">
            <a:solidFill>
              <a:srgbClr val="7030A0"/>
            </a:solidFill>
          </a:ln>
          <a:effectLst/>
          <a:scene3d>
            <a:camera prst="orthographicFront"/>
            <a:lightRig rig="threePt" dir="t"/>
          </a:scene3d>
          <a:sp3d>
            <a:bevelT w="165100" h="38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ts val="1300"/>
              </a:lnSpc>
            </a:pPr>
            <a:r>
              <a:rPr lang="en-US" altLang="zh-TW" sz="1100" dirty="0" smtClean="0">
                <a:solidFill>
                  <a:schemeClr val="tx1"/>
                </a:solidFill>
              </a:rPr>
              <a:t>Reference Cases</a:t>
            </a:r>
            <a:endParaRPr lang="zh-TW" altLang="en-US" sz="1100" dirty="0" smtClean="0">
              <a:solidFill>
                <a:schemeClr val="tx1"/>
              </a:solidFill>
            </a:endParaRPr>
          </a:p>
        </p:txBody>
      </p:sp>
      <p:sp>
        <p:nvSpPr>
          <p:cNvPr id="269" name="矩形 268"/>
          <p:cNvSpPr/>
          <p:nvPr/>
        </p:nvSpPr>
        <p:spPr>
          <a:xfrm>
            <a:off x="7092280" y="2852936"/>
            <a:ext cx="864096" cy="57606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25400" cmpd="sng">
            <a:solidFill>
              <a:schemeClr val="tx2">
                <a:lumMod val="75000"/>
              </a:schemeClr>
            </a:solidFill>
          </a:ln>
          <a:effectLst/>
          <a:scene3d>
            <a:camera prst="orthographicFront"/>
            <a:lightRig rig="threePt" dir="t"/>
          </a:scene3d>
          <a:sp3d>
            <a:bevelT w="165100" h="38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ts val="1300"/>
              </a:lnSpc>
            </a:pPr>
            <a:r>
              <a:rPr lang="en-US" altLang="zh-TW" sz="1100" dirty="0" smtClean="0">
                <a:solidFill>
                  <a:schemeClr val="tx1"/>
                </a:solidFill>
              </a:rPr>
              <a:t>Websites Assessment</a:t>
            </a:r>
            <a:endParaRPr lang="zh-TW" altLang="en-US" sz="1100" dirty="0" err="1" smtClean="0">
              <a:solidFill>
                <a:schemeClr val="tx1"/>
              </a:solidFill>
            </a:endParaRPr>
          </a:p>
        </p:txBody>
      </p:sp>
      <p:sp>
        <p:nvSpPr>
          <p:cNvPr id="270" name="矩形 269"/>
          <p:cNvSpPr/>
          <p:nvPr/>
        </p:nvSpPr>
        <p:spPr>
          <a:xfrm>
            <a:off x="7092280" y="3536616"/>
            <a:ext cx="864096" cy="57606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25400" cmpd="sng">
            <a:solidFill>
              <a:schemeClr val="tx2">
                <a:lumMod val="75000"/>
              </a:schemeClr>
            </a:solidFill>
          </a:ln>
          <a:effectLst/>
          <a:scene3d>
            <a:camera prst="orthographicFront"/>
            <a:lightRig rig="threePt" dir="t"/>
          </a:scene3d>
          <a:sp3d>
            <a:bevelT w="165100" h="38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ts val="1300"/>
              </a:lnSpc>
            </a:pPr>
            <a:r>
              <a:rPr lang="en-US" altLang="zh-TW" sz="1100" dirty="0" smtClean="0">
                <a:solidFill>
                  <a:schemeClr val="tx1"/>
                </a:solidFill>
              </a:rPr>
              <a:t>Advisory Service</a:t>
            </a:r>
            <a:endParaRPr lang="zh-TW" altLang="en-US" sz="1100" dirty="0" err="1" smtClean="0">
              <a:solidFill>
                <a:schemeClr val="tx1"/>
              </a:solidFill>
            </a:endParaRPr>
          </a:p>
        </p:txBody>
      </p:sp>
      <p:sp>
        <p:nvSpPr>
          <p:cNvPr id="271" name="矩形 270"/>
          <p:cNvSpPr/>
          <p:nvPr/>
        </p:nvSpPr>
        <p:spPr>
          <a:xfrm>
            <a:off x="8100392" y="2852936"/>
            <a:ext cx="864096" cy="57606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25400" cmpd="sng">
            <a:solidFill>
              <a:schemeClr val="tx2">
                <a:lumMod val="75000"/>
              </a:schemeClr>
            </a:solidFill>
          </a:ln>
          <a:effectLst/>
          <a:scene3d>
            <a:camera prst="orthographicFront"/>
            <a:lightRig rig="threePt" dir="t"/>
          </a:scene3d>
          <a:sp3d>
            <a:bevelT w="165100" h="38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ts val="1300"/>
              </a:lnSpc>
            </a:pPr>
            <a:r>
              <a:rPr lang="en-US" altLang="zh-TW" sz="1100" dirty="0" smtClean="0">
                <a:solidFill>
                  <a:schemeClr val="tx1"/>
                </a:solidFill>
              </a:rPr>
              <a:t>Accreditation</a:t>
            </a:r>
            <a:endParaRPr lang="zh-TW" altLang="en-US" sz="1100" dirty="0" err="1" smtClean="0">
              <a:solidFill>
                <a:schemeClr val="tx1"/>
              </a:solidFill>
            </a:endParaRPr>
          </a:p>
        </p:txBody>
      </p:sp>
      <p:sp>
        <p:nvSpPr>
          <p:cNvPr id="272" name="矩形 271"/>
          <p:cNvSpPr/>
          <p:nvPr/>
        </p:nvSpPr>
        <p:spPr>
          <a:xfrm>
            <a:off x="8100392" y="3536616"/>
            <a:ext cx="864096" cy="57606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25400" cmpd="sng">
            <a:solidFill>
              <a:schemeClr val="tx2">
                <a:lumMod val="75000"/>
              </a:schemeClr>
            </a:solidFill>
          </a:ln>
          <a:effectLst/>
          <a:scene3d>
            <a:camera prst="orthographicFront"/>
            <a:lightRig rig="threePt" dir="t"/>
          </a:scene3d>
          <a:sp3d>
            <a:bevelT w="165100" h="38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ts val="1300"/>
              </a:lnSpc>
            </a:pPr>
            <a:r>
              <a:rPr lang="en-US" altLang="zh-TW" sz="1100" dirty="0" smtClean="0">
                <a:solidFill>
                  <a:schemeClr val="tx1"/>
                </a:solidFill>
              </a:rPr>
              <a:t>Publicity of Awarded Websites</a:t>
            </a:r>
            <a:endParaRPr lang="zh-TW" altLang="en-US" sz="1100" dirty="0" err="1" smtClean="0">
              <a:solidFill>
                <a:schemeClr val="tx1"/>
              </a:solidFill>
            </a:endParaRPr>
          </a:p>
        </p:txBody>
      </p:sp>
      <p:cxnSp>
        <p:nvCxnSpPr>
          <p:cNvPr id="273" name="直線接點 272"/>
          <p:cNvCxnSpPr/>
          <p:nvPr/>
        </p:nvCxnSpPr>
        <p:spPr>
          <a:xfrm flipV="1">
            <a:off x="6084168" y="1700808"/>
            <a:ext cx="0" cy="2304256"/>
          </a:xfrm>
          <a:prstGeom prst="line">
            <a:avLst/>
          </a:prstGeom>
          <a:ln w="1905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4" name="矩形 273"/>
          <p:cNvSpPr/>
          <p:nvPr/>
        </p:nvSpPr>
        <p:spPr>
          <a:xfrm>
            <a:off x="5652368" y="1944216"/>
            <a:ext cx="864096" cy="79208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5400" cmpd="sng">
            <a:solidFill>
              <a:schemeClr val="accent2">
                <a:lumMod val="75000"/>
              </a:schemeClr>
            </a:solidFill>
          </a:ln>
          <a:effectLst/>
          <a:scene3d>
            <a:camera prst="orthographicFront"/>
            <a:lightRig rig="threePt" dir="t"/>
          </a:scene3d>
          <a:sp3d>
            <a:bevelT w="165100" h="38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ts val="1300"/>
              </a:lnSpc>
            </a:pPr>
            <a:r>
              <a:rPr lang="en-US" altLang="zh-TW" sz="1100" b="1" dirty="0" smtClean="0">
                <a:solidFill>
                  <a:schemeClr val="tx1"/>
                </a:solidFill>
              </a:rPr>
              <a:t>Empower-ment</a:t>
            </a:r>
            <a:endParaRPr lang="zh-TW" altLang="en-US" sz="1100" b="1" dirty="0" smtClean="0">
              <a:solidFill>
                <a:schemeClr val="tx1"/>
              </a:solidFill>
            </a:endParaRPr>
          </a:p>
        </p:txBody>
      </p:sp>
      <p:sp>
        <p:nvSpPr>
          <p:cNvPr id="275" name="矩形 274"/>
          <p:cNvSpPr/>
          <p:nvPr/>
        </p:nvSpPr>
        <p:spPr>
          <a:xfrm>
            <a:off x="5652120" y="2852936"/>
            <a:ext cx="864096" cy="57606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 cmpd="sng">
            <a:solidFill>
              <a:schemeClr val="accent2">
                <a:lumMod val="75000"/>
              </a:schemeClr>
            </a:solidFill>
          </a:ln>
          <a:effectLst/>
          <a:scene3d>
            <a:camera prst="orthographicFront"/>
            <a:lightRig rig="threePt" dir="t"/>
          </a:scene3d>
          <a:sp3d>
            <a:bevelT w="165100" h="38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ts val="1300"/>
              </a:lnSpc>
            </a:pPr>
            <a:r>
              <a:rPr lang="en-US" altLang="zh-TW" sz="1100" dirty="0" smtClean="0">
                <a:solidFill>
                  <a:schemeClr val="tx1"/>
                </a:solidFill>
              </a:rPr>
              <a:t>Curriculum Development in Institutions</a:t>
            </a:r>
            <a:endParaRPr lang="zh-TW" altLang="en-US" sz="1100" dirty="0" smtClean="0">
              <a:solidFill>
                <a:schemeClr val="tx1"/>
              </a:solidFill>
            </a:endParaRPr>
          </a:p>
        </p:txBody>
      </p:sp>
      <p:sp>
        <p:nvSpPr>
          <p:cNvPr id="276" name="矩形 275"/>
          <p:cNvSpPr/>
          <p:nvPr/>
        </p:nvSpPr>
        <p:spPr>
          <a:xfrm>
            <a:off x="5652120" y="3536616"/>
            <a:ext cx="864096" cy="57606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 cmpd="sng">
            <a:solidFill>
              <a:schemeClr val="accent2">
                <a:lumMod val="75000"/>
              </a:schemeClr>
            </a:solidFill>
          </a:ln>
          <a:effectLst/>
          <a:scene3d>
            <a:camera prst="orthographicFront"/>
            <a:lightRig rig="threePt" dir="t"/>
          </a:scene3d>
          <a:sp3d>
            <a:bevelT w="165100" h="38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ts val="1300"/>
              </a:lnSpc>
            </a:pPr>
            <a:r>
              <a:rPr lang="en-US" altLang="zh-TW" sz="1100" dirty="0" smtClean="0">
                <a:solidFill>
                  <a:schemeClr val="tx1"/>
                </a:solidFill>
              </a:rPr>
              <a:t>Advisory Coaching</a:t>
            </a:r>
            <a:endParaRPr lang="zh-TW" altLang="en-US" sz="1100" dirty="0" err="1" smtClean="0">
              <a:solidFill>
                <a:schemeClr val="tx1"/>
              </a:solidFill>
            </a:endParaRPr>
          </a:p>
        </p:txBody>
      </p:sp>
      <p:sp>
        <p:nvSpPr>
          <p:cNvPr id="277" name="投影片編號版面配置區 5"/>
          <p:cNvSpPr>
            <a:spLocks noGrp="1"/>
          </p:cNvSpPr>
          <p:nvPr>
            <p:ph type="sldNum" sz="quarter" idx="10"/>
          </p:nvPr>
        </p:nvSpPr>
        <p:spPr bwMode="auto">
          <a:xfrm>
            <a:off x="8748464" y="6448251"/>
            <a:ext cx="514350" cy="365125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fld id="{55D4C221-9F10-4425-8324-2DEAF92AC826}" type="slidenum">
              <a:rPr lang="zh-TW" altLang="en-US" smtClean="0"/>
              <a:pPr/>
              <a:t>9</a:t>
            </a:fld>
            <a:endParaRPr lang="zh-TW" altLang="en-US" dirty="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模組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7500"/>
                <a:satMod val="137000"/>
              </a:schemeClr>
            </a:gs>
            <a:gs pos="55000">
              <a:schemeClr val="phClr">
                <a:shade val="69000"/>
                <a:satMod val="137000"/>
              </a:schemeClr>
            </a:gs>
            <a:gs pos="100000">
              <a:schemeClr val="phClr">
                <a:shade val="98000"/>
                <a:satMod val="137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9151</TotalTime>
  <Words>691</Words>
  <Application>Microsoft Office PowerPoint</Application>
  <PresentationFormat>如螢幕大小 (4:3)</PresentationFormat>
  <Paragraphs>212</Paragraphs>
  <Slides>20</Slides>
  <Notes>20</Notes>
  <HiddenSlides>0</HiddenSlides>
  <MMClips>0</MMClips>
  <ScaleCrop>false</ScaleCrop>
  <HeadingPairs>
    <vt:vector size="4" baseType="variant">
      <vt:variant>
        <vt:lpstr>佈景主題</vt:lpstr>
      </vt:variant>
      <vt:variant>
        <vt:i4>2</vt:i4>
      </vt:variant>
      <vt:variant>
        <vt:lpstr>投影片標題</vt:lpstr>
      </vt:variant>
      <vt:variant>
        <vt:i4>20</vt:i4>
      </vt:variant>
    </vt:vector>
  </HeadingPairs>
  <TitlesOfParts>
    <vt:vector size="22" baseType="lpstr">
      <vt:lpstr>Office 佈景主題</vt:lpstr>
      <vt:lpstr>Custom Design</vt:lpstr>
      <vt:lpstr>   Web Accessibility </vt:lpstr>
      <vt:lpstr>投影片 2</vt:lpstr>
      <vt:lpstr>投影片 3</vt:lpstr>
      <vt:lpstr>W3C International Guideline</vt:lpstr>
      <vt:lpstr>投影片 5</vt:lpstr>
      <vt:lpstr>投影片 6</vt:lpstr>
      <vt:lpstr>投影片 7</vt:lpstr>
      <vt:lpstr>投影片 8</vt:lpstr>
      <vt:lpstr>投影片 9</vt:lpstr>
      <vt:lpstr>投影片 10</vt:lpstr>
      <vt:lpstr>投影片 11</vt:lpstr>
      <vt:lpstr>投影片 12</vt:lpstr>
      <vt:lpstr>投影片 13</vt:lpstr>
      <vt:lpstr>投影片 14</vt:lpstr>
      <vt:lpstr>投影片 15</vt:lpstr>
      <vt:lpstr>投影片 16</vt:lpstr>
      <vt:lpstr>投影片 17</vt:lpstr>
      <vt:lpstr>Your Support to Web Accessibility</vt:lpstr>
      <vt:lpstr>Enquiry</vt:lpstr>
      <vt:lpstr>投影片 20</vt:lpstr>
    </vt:vector>
  </TitlesOfParts>
  <Company>The Government of HKSAR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Accessibility</dc:title>
  <dc:creator>OGCIO</dc:creator>
  <cp:lastModifiedBy>ELKE YP MAK</cp:lastModifiedBy>
  <cp:revision>1154</cp:revision>
  <dcterms:created xsi:type="dcterms:W3CDTF">2011-09-21T04:23:14Z</dcterms:created>
  <dcterms:modified xsi:type="dcterms:W3CDTF">2013-06-27T10:09:28Z</dcterms:modified>
</cp:coreProperties>
</file>